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08" r:id="rId2"/>
    <p:sldId id="3020" r:id="rId3"/>
    <p:sldId id="972" r:id="rId4"/>
    <p:sldId id="3021" r:id="rId5"/>
    <p:sldId id="3056" r:id="rId6"/>
    <p:sldId id="3055" r:id="rId7"/>
    <p:sldId id="3054" r:id="rId8"/>
    <p:sldId id="3022" r:id="rId9"/>
    <p:sldId id="3023" r:id="rId10"/>
    <p:sldId id="3024" r:id="rId11"/>
    <p:sldId id="3026" r:id="rId12"/>
    <p:sldId id="3027" r:id="rId13"/>
    <p:sldId id="3028" r:id="rId14"/>
    <p:sldId id="3029" r:id="rId15"/>
    <p:sldId id="3030" r:id="rId16"/>
    <p:sldId id="3031" r:id="rId17"/>
    <p:sldId id="3032" r:id="rId18"/>
    <p:sldId id="3057" r:id="rId19"/>
    <p:sldId id="3033" r:id="rId20"/>
    <p:sldId id="258" r:id="rId21"/>
    <p:sldId id="259" r:id="rId22"/>
    <p:sldId id="264" r:id="rId23"/>
    <p:sldId id="265" r:id="rId24"/>
    <p:sldId id="3035" r:id="rId25"/>
    <p:sldId id="260" r:id="rId26"/>
    <p:sldId id="261" r:id="rId27"/>
    <p:sldId id="262" r:id="rId28"/>
    <p:sldId id="263" r:id="rId29"/>
    <p:sldId id="3036" r:id="rId30"/>
    <p:sldId id="266" r:id="rId31"/>
    <p:sldId id="273" r:id="rId32"/>
    <p:sldId id="274" r:id="rId33"/>
    <p:sldId id="275" r:id="rId34"/>
    <p:sldId id="276" r:id="rId35"/>
    <p:sldId id="277" r:id="rId36"/>
    <p:sldId id="282" r:id="rId37"/>
    <p:sldId id="283" r:id="rId38"/>
    <p:sldId id="3038" r:id="rId39"/>
    <p:sldId id="3039" r:id="rId40"/>
    <p:sldId id="3040" r:id="rId41"/>
    <p:sldId id="3041" r:id="rId42"/>
    <p:sldId id="3042" r:id="rId43"/>
    <p:sldId id="3043" r:id="rId44"/>
    <p:sldId id="3045" r:id="rId45"/>
    <p:sldId id="3044" r:id="rId46"/>
    <p:sldId id="3050" r:id="rId47"/>
    <p:sldId id="3051" r:id="rId48"/>
    <p:sldId id="3052" r:id="rId49"/>
    <p:sldId id="3053" r:id="rId5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88694" autoAdjust="0"/>
  </p:normalViewPr>
  <p:slideViewPr>
    <p:cSldViewPr snapToGrid="0">
      <p:cViewPr varScale="1">
        <p:scale>
          <a:sx n="109" d="100"/>
          <a:sy n="109" d="100"/>
        </p:scale>
        <p:origin x="12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B52B3-8A97-403D-89FE-2EB87B7B7A98}" type="datetimeFigureOut">
              <a:rPr kumimoji="1" lang="ja-JP" altLang="en-US" smtClean="0"/>
              <a:t>2024/12/17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CA15C-5B67-4224-A2C3-50D404E6476A}" type="slidenum">
              <a:rPr kumimoji="1" lang="ja-JP" altLang="en-US" smtClean="0"/>
              <a:t>‹#›</a:t>
            </a:fld>
            <a:endParaRPr kumimoji="1" lang="ja-JP" altLang="en-US"/>
          </a:p>
        </p:txBody>
      </p:sp>
    </p:spTree>
    <p:extLst>
      <p:ext uri="{BB962C8B-B14F-4D97-AF65-F5344CB8AC3E}">
        <p14:creationId xmlns:p14="http://schemas.microsoft.com/office/powerpoint/2010/main" val="9918385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1</a:t>
            </a:fld>
            <a:endParaRPr kumimoji="1" lang="ja-JP" altLang="en-US"/>
          </a:p>
        </p:txBody>
      </p:sp>
    </p:spTree>
    <p:extLst>
      <p:ext uri="{BB962C8B-B14F-4D97-AF65-F5344CB8AC3E}">
        <p14:creationId xmlns:p14="http://schemas.microsoft.com/office/powerpoint/2010/main" val="318348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77FC2-5A0F-48A6-8ECD-6B7A8F1A755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201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333333"/>
                </a:solidFill>
                <a:effectLst/>
                <a:latin typeface="PT Serif" panose="020A0603040505020204" pitchFamily="18" charset="0"/>
              </a:rPr>
              <a:t>AlphaFold Protein Structure Database</a:t>
            </a:r>
            <a:r>
              <a:rPr lang="ja-JP" altLang="en-US" b="0" i="0" dirty="0">
                <a:solidFill>
                  <a:srgbClr val="333333"/>
                </a:solidFill>
                <a:effectLst/>
                <a:latin typeface="PT Serif" panose="020A0603040505020204" pitchFamily="18" charset="0"/>
              </a:rPr>
              <a:t>（</a:t>
            </a:r>
            <a:r>
              <a:rPr lang="en-US" altLang="ja-JP" b="0" i="0" dirty="0">
                <a:solidFill>
                  <a:srgbClr val="333333"/>
                </a:solidFill>
                <a:effectLst/>
                <a:latin typeface="PT Serif" panose="020A0603040505020204" pitchFamily="18" charset="0"/>
              </a:rPr>
              <a:t>AFDB</a:t>
            </a:r>
            <a:r>
              <a:rPr lang="ja-JP" altLang="en-US" b="0" i="0" dirty="0">
                <a:solidFill>
                  <a:srgbClr val="333333"/>
                </a:solidFill>
                <a:effectLst/>
                <a:latin typeface="PT Serif" panose="020A0603040505020204" pitchFamily="18" charset="0"/>
              </a:rPr>
              <a:t>）には、ドメインで構成される</a:t>
            </a:r>
            <a:r>
              <a:rPr lang="en-US" altLang="ja-JP" b="0" i="0" dirty="0">
                <a:solidFill>
                  <a:srgbClr val="333333"/>
                </a:solidFill>
                <a:effectLst/>
                <a:latin typeface="PT Serif" panose="020A0603040505020204" pitchFamily="18" charset="0"/>
              </a:rPr>
              <a:t>2</a:t>
            </a:r>
            <a:r>
              <a:rPr lang="ja-JP" altLang="en-US" b="0" i="0" dirty="0">
                <a:solidFill>
                  <a:srgbClr val="333333"/>
                </a:solidFill>
                <a:effectLst/>
                <a:latin typeface="PT Serif" panose="020A0603040505020204" pitchFamily="18" charset="0"/>
              </a:rPr>
              <a:t>億</a:t>
            </a:r>
            <a:r>
              <a:rPr lang="en-US" altLang="ja-JP" b="0" i="0" dirty="0">
                <a:solidFill>
                  <a:srgbClr val="333333"/>
                </a:solidFill>
                <a:effectLst/>
                <a:latin typeface="PT Serif" panose="020A0603040505020204" pitchFamily="18" charset="0"/>
              </a:rPr>
              <a:t>1,400</a:t>
            </a:r>
            <a:r>
              <a:rPr lang="ja-JP" altLang="en-US" b="0" i="0" dirty="0">
                <a:solidFill>
                  <a:srgbClr val="333333"/>
                </a:solidFill>
                <a:effectLst/>
                <a:latin typeface="PT Serif" panose="020A0603040505020204" pitchFamily="18" charset="0"/>
              </a:rPr>
              <a:t>万を超える予測タンパク質構造が含まれています。これらは、複数の構造的および機能的コンテキストで見つかる独立した折りたたみユニットです。ドメインを特定すると、多くの機能分析と進化分析が可能になりますが、データの規模が非常に大きいため、依然として困難が続いています。深い学習方法を使用して、</a:t>
            </a:r>
            <a:r>
              <a:rPr lang="en-US" altLang="ja-JP" b="0" i="0" dirty="0">
                <a:solidFill>
                  <a:srgbClr val="333333"/>
                </a:solidFill>
                <a:effectLst/>
                <a:latin typeface="PT Serif" panose="020A0603040505020204" pitchFamily="18" charset="0"/>
              </a:rPr>
              <a:t>AFDB</a:t>
            </a:r>
            <a:r>
              <a:rPr lang="ja-JP" altLang="en-US" b="0" i="0" dirty="0">
                <a:solidFill>
                  <a:srgbClr val="333333"/>
                </a:solidFill>
                <a:effectLst/>
                <a:latin typeface="PT Serif" panose="020A0603040505020204" pitchFamily="18" charset="0"/>
              </a:rPr>
              <a:t>のすべてのドメインを検出して分類し、ドメインの百科事典を作成しました。約</a:t>
            </a:r>
            <a:r>
              <a:rPr lang="en-US" altLang="ja-JP" b="0" i="0" dirty="0">
                <a:solidFill>
                  <a:srgbClr val="333333"/>
                </a:solidFill>
                <a:effectLst/>
                <a:latin typeface="PT Serif" panose="020A0603040505020204" pitchFamily="18" charset="0"/>
              </a:rPr>
              <a:t>3</a:t>
            </a:r>
            <a:r>
              <a:rPr lang="ja-JP" altLang="en-US" b="0" i="0" dirty="0">
                <a:solidFill>
                  <a:srgbClr val="333333"/>
                </a:solidFill>
                <a:effectLst/>
                <a:latin typeface="PT Serif" panose="020A0603040505020204" pitchFamily="18" charset="0"/>
              </a:rPr>
              <a:t>億</a:t>
            </a:r>
            <a:r>
              <a:rPr lang="en-US" altLang="ja-JP" b="0" i="0" dirty="0">
                <a:solidFill>
                  <a:srgbClr val="333333"/>
                </a:solidFill>
                <a:effectLst/>
                <a:latin typeface="PT Serif" panose="020A0603040505020204" pitchFamily="18" charset="0"/>
              </a:rPr>
              <a:t>6500</a:t>
            </a:r>
            <a:r>
              <a:rPr lang="ja-JP" altLang="en-US" b="0" i="0" dirty="0">
                <a:solidFill>
                  <a:srgbClr val="333333"/>
                </a:solidFill>
                <a:effectLst/>
                <a:latin typeface="PT Serif" panose="020A0603040505020204" pitchFamily="18" charset="0"/>
              </a:rPr>
              <a:t>万のドメインを検出しました。これは、</a:t>
            </a:r>
            <a:r>
              <a:rPr lang="en-US" altLang="ja-JP" b="0" i="0" dirty="0">
                <a:solidFill>
                  <a:srgbClr val="333333"/>
                </a:solidFill>
                <a:effectLst/>
                <a:latin typeface="PT Serif" panose="020A0603040505020204" pitchFamily="18" charset="0"/>
              </a:rPr>
              <a:t>100</a:t>
            </a:r>
            <a:r>
              <a:rPr lang="ja-JP" altLang="en-US" b="0" i="0" dirty="0">
                <a:solidFill>
                  <a:srgbClr val="333333"/>
                </a:solidFill>
                <a:effectLst/>
                <a:latin typeface="PT Serif" panose="020A0603040505020204" pitchFamily="18" charset="0"/>
              </a:rPr>
              <a:t>万を超える分類群をカバーする、シーケンスメソッドで見られるよりも</a:t>
            </a:r>
            <a:r>
              <a:rPr lang="en-US" altLang="ja-JP" b="0" i="0" dirty="0">
                <a:solidFill>
                  <a:srgbClr val="333333"/>
                </a:solidFill>
                <a:effectLst/>
                <a:latin typeface="PT Serif" panose="020A0603040505020204" pitchFamily="18" charset="0"/>
              </a:rPr>
              <a:t>1</a:t>
            </a:r>
            <a:r>
              <a:rPr lang="ja-JP" altLang="en-US" b="0" i="0" dirty="0">
                <a:solidFill>
                  <a:srgbClr val="333333"/>
                </a:solidFill>
                <a:effectLst/>
                <a:latin typeface="PT Serif" panose="020A0603040505020204" pitchFamily="18" charset="0"/>
              </a:rPr>
              <a:t>億以上多いものです。安心して、非冗長ドメインの</a:t>
            </a:r>
            <a:r>
              <a:rPr lang="en-US" altLang="ja-JP" b="0" i="0" dirty="0">
                <a:solidFill>
                  <a:srgbClr val="333333"/>
                </a:solidFill>
                <a:effectLst/>
                <a:latin typeface="PT Serif" panose="020A0603040505020204" pitchFamily="18" charset="0"/>
              </a:rPr>
              <a:t>77%</a:t>
            </a:r>
            <a:r>
              <a:rPr lang="ja-JP" altLang="en-US" b="0" i="0" dirty="0">
                <a:solidFill>
                  <a:srgbClr val="333333"/>
                </a:solidFill>
                <a:effectLst/>
                <a:latin typeface="PT Serif" panose="020A0603040505020204" pitchFamily="18" charset="0"/>
              </a:rPr>
              <a:t>は既知のスーパーファミリーに似ており、ドメインスペースの表現を大幅に拡大しています。</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EFCA15C-5B67-4224-A2C3-50D404E6476A}" type="slidenum">
              <a:rPr kumimoji="1" lang="ja-JP" altLang="en-US" smtClean="0"/>
              <a:t>19</a:t>
            </a:fld>
            <a:endParaRPr kumimoji="1" lang="ja-JP" altLang="en-US"/>
          </a:p>
        </p:txBody>
      </p:sp>
    </p:spTree>
    <p:extLst>
      <p:ext uri="{BB962C8B-B14F-4D97-AF65-F5344CB8AC3E}">
        <p14:creationId xmlns:p14="http://schemas.microsoft.com/office/powerpoint/2010/main" val="4060369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AD654-2BE3-AB13-6135-308D6FAA9AD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F25ED6E-A9FB-C953-3ECA-907373856A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91D36B5-1412-E5C2-B5A2-75181259436F}"/>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5" name="フッター プレースホルダー 4">
            <a:extLst>
              <a:ext uri="{FF2B5EF4-FFF2-40B4-BE49-F238E27FC236}">
                <a16:creationId xmlns:a16="http://schemas.microsoft.com/office/drawing/2014/main" id="{4D686F64-45DE-5BA3-E0CF-7624236A1E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9C21D7-CE12-8748-2BC5-F10E4A4C77A2}"/>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92260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DBF51-A359-5824-47DB-D62F0297D51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A9A6396-F61E-EEAF-55A3-AA0F5D6CB9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F62BE91-16E6-2159-07A8-CCD36FFD4E88}"/>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5" name="フッター プレースホルダー 4">
            <a:extLst>
              <a:ext uri="{FF2B5EF4-FFF2-40B4-BE49-F238E27FC236}">
                <a16:creationId xmlns:a16="http://schemas.microsoft.com/office/drawing/2014/main" id="{A9EE7CE3-418F-6AAE-D103-0C59C834E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E9860C-9D9B-3195-A9A3-2CC41B361AFB}"/>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2365786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43D63C6-646E-F865-BD1A-82C3DB77229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A159AD7-0CE3-E407-4ECB-98B819ACB79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0A2074-D415-0DB8-FB64-A34E20F6F4B9}"/>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5" name="フッター プレースホルダー 4">
            <a:extLst>
              <a:ext uri="{FF2B5EF4-FFF2-40B4-BE49-F238E27FC236}">
                <a16:creationId xmlns:a16="http://schemas.microsoft.com/office/drawing/2014/main" id="{A6CA3C4F-DAC1-3177-506A-C2BD35BBB7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723D26-341E-FBC0-5B2F-EB5496CBB869}"/>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2297738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0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53162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43187" y="457042"/>
            <a:ext cx="9719733" cy="446341"/>
          </a:xfrm>
          <a:prstGeom prst="rect">
            <a:avLst/>
          </a:prstGeom>
        </p:spPr>
        <p:txBody>
          <a:bodyPr wrap="square" lIns="0" tIns="0" rIns="0" bIns="0">
            <a:spAutoFit/>
          </a:bodyPr>
          <a:lstStyle>
            <a:lvl1pPr>
              <a:defRPr sz="3200" b="0" i="0">
                <a:solidFill>
                  <a:srgbClr val="002060"/>
                </a:solidFill>
                <a:latin typeface="游ゴシック Light"/>
                <a:cs typeface="游ゴシック Light"/>
              </a:defRPr>
            </a:lvl1pPr>
          </a:lstStyle>
          <a:p>
            <a:endParaRPr/>
          </a:p>
        </p:txBody>
      </p:sp>
      <p:sp>
        <p:nvSpPr>
          <p:cNvPr id="3" name="Holder 3"/>
          <p:cNvSpPr>
            <a:spLocks noGrp="1"/>
          </p:cNvSpPr>
          <p:nvPr>
            <p:ph type="subTitle" idx="4"/>
          </p:nvPr>
        </p:nvSpPr>
        <p:spPr>
          <a:xfrm>
            <a:off x="1828800" y="3840480"/>
            <a:ext cx="8534400" cy="251992"/>
          </a:xfrm>
          <a:prstGeom prst="rect">
            <a:avLst/>
          </a:prstGeom>
        </p:spPr>
        <p:txBody>
          <a:bodyPr wrap="square" lIns="0" tIns="0" rIns="0" bIns="0">
            <a:spAutoFit/>
          </a:bodyPr>
          <a:lstStyle>
            <a:lvl1pPr>
              <a:defRPr sz="1800" b="0" i="0">
                <a:solidFill>
                  <a:schemeClr val="tx1"/>
                </a:solidFill>
                <a:latin typeface="游ゴシック"/>
                <a:cs typeface="游ゴシック"/>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2692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002060"/>
                </a:solidFill>
                <a:latin typeface="游ゴシック Light"/>
                <a:cs typeface="游ゴシック Light"/>
              </a:defRPr>
            </a:lvl1pPr>
          </a:lstStyle>
          <a:p>
            <a:endParaRPr/>
          </a:p>
        </p:txBody>
      </p:sp>
      <p:sp>
        <p:nvSpPr>
          <p:cNvPr id="3" name="Holder 3"/>
          <p:cNvSpPr>
            <a:spLocks noGrp="1"/>
          </p:cNvSpPr>
          <p:nvPr>
            <p:ph sz="half" idx="2"/>
          </p:nvPr>
        </p:nvSpPr>
        <p:spPr>
          <a:xfrm>
            <a:off x="609600" y="1577340"/>
            <a:ext cx="5303520" cy="39203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9203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93110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FD46A5-CCF2-9320-026C-425154ED8E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B21EF1-ADDE-8BB1-4F0B-5A6DCE79E77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AE28FE-9D13-2804-35F8-40DF43A12F01}"/>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5" name="フッター プレースホルダー 4">
            <a:extLst>
              <a:ext uri="{FF2B5EF4-FFF2-40B4-BE49-F238E27FC236}">
                <a16:creationId xmlns:a16="http://schemas.microsoft.com/office/drawing/2014/main" id="{5640D59E-8714-0365-A494-1D17CD5C11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7652FA-82C7-CB54-0D86-32AD0B8F9320}"/>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648602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F56D4-C262-270F-35A0-9B5C696DEC0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A733CA-C7D6-2451-DD15-5C273CF405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9D9F935-1750-965C-8D32-B0C1C77C3DC1}"/>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5" name="フッター プレースホルダー 4">
            <a:extLst>
              <a:ext uri="{FF2B5EF4-FFF2-40B4-BE49-F238E27FC236}">
                <a16:creationId xmlns:a16="http://schemas.microsoft.com/office/drawing/2014/main" id="{366A0944-FF5D-1DE8-6ED4-5FCE575EF0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9DF630-4627-8BE8-402A-E9EB210D1431}"/>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7251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88DC0-6AF8-7763-8267-DDA59D0F29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807AACF-7122-C794-5C92-B352502665F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1B51D45-68A5-F014-52BD-FDF8F6EA1A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A92608-30C6-4D00-2A1C-350EEA428BB1}"/>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6" name="フッター プレースホルダー 5">
            <a:extLst>
              <a:ext uri="{FF2B5EF4-FFF2-40B4-BE49-F238E27FC236}">
                <a16:creationId xmlns:a16="http://schemas.microsoft.com/office/drawing/2014/main" id="{58017F28-3AAA-8B77-C5A9-361D034B238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A41C4F-94EA-C6ED-617A-E447C0A9F1F7}"/>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507481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7B520-6488-A017-6F70-A71735804DD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265CEA-62D4-CB2A-5873-D4152A2508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CC97B6D-D2EB-FA30-0C4D-E5FFC652539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CA9A684-14EE-325C-267D-A75D829C41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148F3B-F948-AAA0-432F-5BA3BFC1AA9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1D4D4F8-16EF-F59D-A009-021449236911}"/>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8" name="フッター プレースホルダー 7">
            <a:extLst>
              <a:ext uri="{FF2B5EF4-FFF2-40B4-BE49-F238E27FC236}">
                <a16:creationId xmlns:a16="http://schemas.microsoft.com/office/drawing/2014/main" id="{DD5E1AB5-0772-F4EC-8E8E-375CE80771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455AD7E-5AD0-A2AA-745D-59F91AFAF715}"/>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53558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BA1140-C26D-8A3B-349A-0CC70B13081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C8732AE-BA27-FB33-B46F-FECEF9E8596E}"/>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4" name="フッター プレースホルダー 3">
            <a:extLst>
              <a:ext uri="{FF2B5EF4-FFF2-40B4-BE49-F238E27FC236}">
                <a16:creationId xmlns:a16="http://schemas.microsoft.com/office/drawing/2014/main" id="{7CB1F08C-9349-96AE-A730-C910F0142D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51962EB-53D9-B170-2D97-794576BD5D05}"/>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17037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3B671DC-709D-7D84-5209-D7ECE58B3E9A}"/>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3" name="フッター プレースホルダー 2">
            <a:extLst>
              <a:ext uri="{FF2B5EF4-FFF2-40B4-BE49-F238E27FC236}">
                <a16:creationId xmlns:a16="http://schemas.microsoft.com/office/drawing/2014/main" id="{D1BEC3B3-393E-19A1-5103-7D8AB8CFDF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656F621-AB14-C62D-3741-F3928966D0EF}"/>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407904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D66BB-62AC-E729-379A-078084268E6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18E86E-E1F6-00D0-83A3-68D9650F1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2C41C1E-456C-EDD8-FD90-EEDA16EDA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4D7661-F4DA-FBB9-C8AD-AA83EA15E549}"/>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6" name="フッター プレースホルダー 5">
            <a:extLst>
              <a:ext uri="{FF2B5EF4-FFF2-40B4-BE49-F238E27FC236}">
                <a16:creationId xmlns:a16="http://schemas.microsoft.com/office/drawing/2014/main" id="{C5BFA21D-0235-A3F3-FEED-184AD224DC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85AC9C-EF5A-7A90-E948-98EB53A78028}"/>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933306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3D1547-FA37-5B71-E23D-F11DD66D40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405BE5B-1665-7E55-7470-E3BA7D571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CA0BFD8-61F8-DC81-4A41-FA3BF3900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1D5DD69-9859-221D-63F2-5D51DC444F97}"/>
              </a:ext>
            </a:extLst>
          </p:cNvPr>
          <p:cNvSpPr>
            <a:spLocks noGrp="1"/>
          </p:cNvSpPr>
          <p:nvPr>
            <p:ph type="dt" sz="half" idx="10"/>
          </p:nvPr>
        </p:nvSpPr>
        <p:spPr/>
        <p:txBody>
          <a:bodyPr/>
          <a:lstStyle/>
          <a:p>
            <a:fld id="{0389B55B-848D-43BF-9980-A1AF977C197C}" type="datetimeFigureOut">
              <a:rPr kumimoji="1" lang="ja-JP" altLang="en-US" smtClean="0"/>
              <a:t>2024/12/17</a:t>
            </a:fld>
            <a:endParaRPr kumimoji="1" lang="ja-JP" altLang="en-US"/>
          </a:p>
        </p:txBody>
      </p:sp>
      <p:sp>
        <p:nvSpPr>
          <p:cNvPr id="6" name="フッター プレースホルダー 5">
            <a:extLst>
              <a:ext uri="{FF2B5EF4-FFF2-40B4-BE49-F238E27FC236}">
                <a16:creationId xmlns:a16="http://schemas.microsoft.com/office/drawing/2014/main" id="{D4D633D9-CC4D-8BF5-835E-4BB19EFCC3B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C316493-15A0-E05C-A339-680D3E43BC7D}"/>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12464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5995E77-CFB3-D998-62DB-E5E97DB30A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26BB9C2-B84B-2AA4-61CD-CEBE750331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7CCFC3A-8652-DC13-5508-29ABAD8C1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89B55B-848D-43BF-9980-A1AF977C197C}" type="datetimeFigureOut">
              <a:rPr kumimoji="1" lang="ja-JP" altLang="en-US" smtClean="0"/>
              <a:t>2024/12/17</a:t>
            </a:fld>
            <a:endParaRPr kumimoji="1" lang="ja-JP" altLang="en-US"/>
          </a:p>
        </p:txBody>
      </p:sp>
      <p:sp>
        <p:nvSpPr>
          <p:cNvPr id="5" name="フッター プレースホルダー 4">
            <a:extLst>
              <a:ext uri="{FF2B5EF4-FFF2-40B4-BE49-F238E27FC236}">
                <a16:creationId xmlns:a16="http://schemas.microsoft.com/office/drawing/2014/main" id="{8C2341A6-FB81-AC73-DE59-94C2C0BFB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19548C-0AB8-EADD-AC5E-FEFABF8481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222400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jpg"/><Relationship Id="rId7" Type="http://schemas.openxmlformats.org/officeDocument/2006/relationships/image" Target="../media/image61.jp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6.jpg"/><Relationship Id="rId16" Type="http://schemas.openxmlformats.org/officeDocument/2006/relationships/image" Target="../media/image70.png"/><Relationship Id="rId1" Type="http://schemas.openxmlformats.org/officeDocument/2006/relationships/slideLayout" Target="../slideLayouts/slideLayout15.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jpg"/><Relationship Id="rId9" Type="http://schemas.openxmlformats.org/officeDocument/2006/relationships/image" Target="../media/image63.png"/><Relationship Id="rId14" Type="http://schemas.openxmlformats.org/officeDocument/2006/relationships/image" Target="../media/image68.jpg"/></Relationships>
</file>

<file path=ppt/slides/_rels/slide2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13.xml"/><Relationship Id="rId4" Type="http://schemas.openxmlformats.org/officeDocument/2006/relationships/hyperlink" Target="http://www.itmedia.co.jp/news/articles/2107/20/news136.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jp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image" Target="../media/image101.jpg"/><Relationship Id="rId1" Type="http://schemas.openxmlformats.org/officeDocument/2006/relationships/slideLayout" Target="../slideLayouts/slideLayout1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g"/></Relationships>
</file>

<file path=ppt/slides/_rels/slide3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3.jpg"/><Relationship Id="rId1" Type="http://schemas.openxmlformats.org/officeDocument/2006/relationships/slideLayout" Target="../slideLayouts/slideLayout2.xml"/><Relationship Id="rId5" Type="http://schemas.openxmlformats.org/officeDocument/2006/relationships/hyperlink" Target="https://www.nature.com/articles/s41586-021-03819-2" TargetMode="External"/><Relationship Id="rId4" Type="http://schemas.openxmlformats.org/officeDocument/2006/relationships/image" Target="../media/image114.jpg"/></Relationships>
</file>

<file path=ppt/slides/_rels/slide4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119.jpg"/></Relationships>
</file>

<file path=ppt/slides/_rels/slide4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2.xml"/><Relationship Id="rId4" Type="http://schemas.openxmlformats.org/officeDocument/2006/relationships/image" Target="../media/image126.jpg"/></Relationships>
</file>

<file path=ppt/slides/_rels/slide47.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6861888"/>
          </a:xfrm>
          <a:prstGeom prst="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solidFill>
                <a:schemeClr val="bg1"/>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31277EFB-6D13-FDCB-DA3D-ADE7D6DE8140}"/>
              </a:ext>
            </a:extLst>
          </p:cNvPr>
          <p:cNvSpPr txBox="1"/>
          <p:nvPr/>
        </p:nvSpPr>
        <p:spPr>
          <a:xfrm>
            <a:off x="0" y="2763912"/>
            <a:ext cx="12192000" cy="2092881"/>
          </a:xfrm>
          <a:prstGeom prst="rect">
            <a:avLst/>
          </a:prstGeom>
          <a:noFill/>
          <a:effectLst>
            <a:reflection blurRad="6350" stA="52000" endA="300" endPos="35000" dir="5400000" sy="-100000" algn="bl" rotWithShape="0"/>
          </a:effectLst>
          <a:scene3d>
            <a:camera prst="perspectiveBelow"/>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Shrikhand" panose="02000000000000000000" pitchFamily="2" charset="0"/>
                <a:ea typeface="HGP創英角ｺﾞｼｯｸUB" panose="020B0900000000000000" pitchFamily="50" charset="-128"/>
                <a:cs typeface="Shrikhand" panose="02000000000000000000" pitchFamily="2" charset="0"/>
              </a:rPr>
              <a:t>A</a:t>
            </a:r>
            <a:r>
              <a:rPr lang="en-US" altLang="ja-JP" sz="13000" b="1" dirty="0" err="1">
                <a:solidFill>
                  <a:srgbClr val="FFC000"/>
                </a:solidFill>
                <a:effectLst>
                  <a:outerShdw blurRad="38100" dist="38100" dir="2700000" algn="tl">
                    <a:srgbClr val="000000">
                      <a:alpha val="43137"/>
                    </a:srgbClr>
                  </a:outerShdw>
                </a:effectLst>
                <a:latin typeface="Shrikhand" panose="02000000000000000000" pitchFamily="2" charset="0"/>
                <a:ea typeface="HGP創英角ｺﾞｼｯｸUB" panose="020B0900000000000000" pitchFamily="50" charset="-128"/>
                <a:cs typeface="Shrikhand" panose="02000000000000000000" pitchFamily="2" charset="0"/>
              </a:rPr>
              <a:t>lpha</a:t>
            </a:r>
            <a:r>
              <a:rPr lang="en-US" altLang="ja-JP" sz="13000" b="1" dirty="0">
                <a:solidFill>
                  <a:srgbClr val="FFC000"/>
                </a:solidFill>
                <a:effectLst>
                  <a:outerShdw blurRad="38100" dist="38100" dir="2700000" algn="tl">
                    <a:srgbClr val="000000">
                      <a:alpha val="43137"/>
                    </a:srgbClr>
                  </a:outerShdw>
                </a:effectLst>
                <a:latin typeface="Shrikhand" panose="02000000000000000000" pitchFamily="2" charset="0"/>
                <a:ea typeface="HGP創英角ｺﾞｼｯｸUB" panose="020B0900000000000000" pitchFamily="50" charset="-128"/>
                <a:cs typeface="Shrikhand" panose="02000000000000000000" pitchFamily="2" charset="0"/>
              </a:rPr>
              <a:t> </a:t>
            </a:r>
            <a:r>
              <a:rPr kumimoji="1" lang="en-US" altLang="ja-JP" sz="13000" b="1"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Shrikhand" panose="02000000000000000000" pitchFamily="2" charset="0"/>
                <a:ea typeface="HGP創英角ｺﾞｼｯｸUB" panose="020B0900000000000000" pitchFamily="50" charset="-128"/>
                <a:cs typeface="Shrikhand" panose="02000000000000000000" pitchFamily="2" charset="0"/>
              </a:rPr>
              <a:t>Proteo</a:t>
            </a:r>
            <a:endParaRPr kumimoji="1" lang="ja-JP" altLang="en-US" sz="130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Shrikhand" panose="02000000000000000000" pitchFamily="2" charset="0"/>
              <a:ea typeface="HGP創英角ｺﾞｼｯｸUB" panose="020B0900000000000000" pitchFamily="50" charset="-128"/>
              <a:cs typeface="Shrikhand" panose="02000000000000000000" pitchFamily="2" charset="0"/>
            </a:endParaRPr>
          </a:p>
        </p:txBody>
      </p:sp>
      <p:sp>
        <p:nvSpPr>
          <p:cNvPr id="2" name="テキスト ボックス 1">
            <a:extLst>
              <a:ext uri="{FF2B5EF4-FFF2-40B4-BE49-F238E27FC236}">
                <a16:creationId xmlns:a16="http://schemas.microsoft.com/office/drawing/2014/main" id="{FB1EEA5B-6E0B-883B-BEB0-036066FBDF95}"/>
              </a:ext>
            </a:extLst>
          </p:cNvPr>
          <p:cNvSpPr txBox="1"/>
          <p:nvPr/>
        </p:nvSpPr>
        <p:spPr>
          <a:xfrm>
            <a:off x="42412" y="4495224"/>
            <a:ext cx="12100560" cy="1015663"/>
          </a:xfrm>
          <a:prstGeom prst="rect">
            <a:avLst/>
          </a:prstGeom>
          <a:noFill/>
        </p:spPr>
        <p:txBody>
          <a:bodyPr wrap="square" rtlCol="0">
            <a:spAutoFit/>
          </a:bodyPr>
          <a:lstStyle/>
          <a:p>
            <a:pPr algn="ctr"/>
            <a:r>
              <a:rPr kumimoji="1" lang="ja-JP" altLang="en-US" sz="6000" b="1" dirty="0">
                <a:solidFill>
                  <a:srgbClr val="FFFF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タンパク質設計</a:t>
            </a:r>
            <a:r>
              <a:rPr kumimoji="1" lang="ja-JP" altLang="en-US" sz="2400" b="1" dirty="0">
                <a:solidFill>
                  <a:schemeClr val="bg1">
                    <a:lumMod val="95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の</a:t>
            </a:r>
            <a:r>
              <a:rPr kumimoji="1" lang="ja-JP" altLang="en-US" sz="6000" dirty="0">
                <a:solidFill>
                  <a:schemeClr val="accent5">
                    <a:lumMod val="20000"/>
                    <a:lumOff val="80000"/>
                  </a:schemeClr>
                </a:solidFill>
                <a:effectLst>
                  <a:outerShdw blurRad="38100" dist="38100" dir="2700000" algn="tl">
                    <a:srgbClr val="000000">
                      <a:alpha val="43137"/>
                    </a:srgbClr>
                  </a:outerShdw>
                </a:effectLst>
                <a:latin typeface="Lucida Fax" panose="02060602050505020204" pitchFamily="18" charset="0"/>
                <a:ea typeface="UD デジタル 教科書体 NK-B" panose="02020700000000000000" pitchFamily="18" charset="-128"/>
              </a:rPr>
              <a:t>ゲームチェンジャー</a:t>
            </a:r>
          </a:p>
        </p:txBody>
      </p:sp>
      <p:pic>
        <p:nvPicPr>
          <p:cNvPr id="3" name="図 2" descr="テキスト が含まれている画像&#10;&#10;自動的に生成された説明">
            <a:extLst>
              <a:ext uri="{FF2B5EF4-FFF2-40B4-BE49-F238E27FC236}">
                <a16:creationId xmlns:a16="http://schemas.microsoft.com/office/drawing/2014/main" id="{2DB78B4B-2DBE-DDBD-F90F-04FF6CD6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175" y="741543"/>
            <a:ext cx="1423882" cy="1334654"/>
          </a:xfrm>
          <a:prstGeom prst="rect">
            <a:avLst/>
          </a:prstGeom>
          <a:solidFill>
            <a:schemeClr val="tx2">
              <a:lumMod val="75000"/>
            </a:schemeClr>
          </a:solidFill>
          <a:ln>
            <a:solidFill>
              <a:schemeClr val="accent1"/>
            </a:solidFill>
          </a:ln>
          <a:effectLst>
            <a:glow rad="63500">
              <a:schemeClr val="accent3">
                <a:satMod val="175000"/>
                <a:alpha val="40000"/>
              </a:schemeClr>
            </a:glow>
          </a:effectLst>
        </p:spPr>
      </p:pic>
      <p:sp>
        <p:nvSpPr>
          <p:cNvPr id="4" name="テキスト ボックス 3">
            <a:extLst>
              <a:ext uri="{FF2B5EF4-FFF2-40B4-BE49-F238E27FC236}">
                <a16:creationId xmlns:a16="http://schemas.microsoft.com/office/drawing/2014/main" id="{0C197A0F-DA74-F98C-117A-64E223BBFB4A}"/>
              </a:ext>
            </a:extLst>
          </p:cNvPr>
          <p:cNvSpPr txBox="1"/>
          <p:nvPr/>
        </p:nvSpPr>
        <p:spPr>
          <a:xfrm>
            <a:off x="2926733" y="982147"/>
            <a:ext cx="7400925" cy="795731"/>
          </a:xfrm>
          <a:prstGeom prst="rect">
            <a:avLst/>
          </a:prstGeom>
          <a:noFill/>
        </p:spPr>
        <p:txBody>
          <a:bodyPr wrap="square" rtlCol="0">
            <a:spAutoFit/>
          </a:bodyPr>
          <a:lstStyle/>
          <a:p>
            <a:pPr algn="ctr"/>
            <a:r>
              <a:rPr lang="ja-JP" altLang="en-US" sz="4571" dirty="0">
                <a:solidFill>
                  <a:schemeClr val="bg1"/>
                </a:solidFill>
                <a:latin typeface="HGP創英角ﾎﾟｯﾌﾟ体" panose="040B0A00000000000000" pitchFamily="50" charset="-128"/>
                <a:ea typeface="HGP創英角ﾎﾟｯﾌﾟ体" panose="040B0A00000000000000" pitchFamily="50" charset="-128"/>
              </a:rPr>
              <a:t>戦略研勉強会</a:t>
            </a:r>
            <a:r>
              <a:rPr lang="ja-JP" altLang="en-US" sz="4571" b="1" dirty="0">
                <a:solidFill>
                  <a:schemeClr val="bg1"/>
                </a:solidFill>
                <a:latin typeface="BIZ UDPゴシック" panose="020B0400000000000000" pitchFamily="50" charset="-128"/>
                <a:ea typeface="BIZ UDPゴシック" panose="020B0400000000000000" pitchFamily="50" charset="-128"/>
              </a:rPr>
              <a:t>＠キャンプ</a:t>
            </a:r>
          </a:p>
        </p:txBody>
      </p:sp>
      <p:sp>
        <p:nvSpPr>
          <p:cNvPr id="5" name="テキスト ボックス 4">
            <a:extLst>
              <a:ext uri="{FF2B5EF4-FFF2-40B4-BE49-F238E27FC236}">
                <a16:creationId xmlns:a16="http://schemas.microsoft.com/office/drawing/2014/main" id="{5223E057-5541-7418-5E4C-8D82FA37E6EE}"/>
              </a:ext>
            </a:extLst>
          </p:cNvPr>
          <p:cNvSpPr txBox="1"/>
          <p:nvPr/>
        </p:nvSpPr>
        <p:spPr>
          <a:xfrm>
            <a:off x="0" y="5965492"/>
            <a:ext cx="12185384" cy="923330"/>
          </a:xfrm>
          <a:prstGeom prst="rect">
            <a:avLst/>
          </a:prstGeom>
          <a:noFill/>
        </p:spPr>
        <p:txBody>
          <a:bodyPr wrap="square" rtlCol="0">
            <a:spAutoFit/>
          </a:bodyPr>
          <a:lstStyle/>
          <a:p>
            <a:pPr algn="ctr"/>
            <a:r>
              <a:rPr kumimoji="1" lang="en-US" altLang="ja-JP" sz="5400" b="1" dirty="0">
                <a:solidFill>
                  <a:schemeClr val="bg1"/>
                </a:solidFill>
                <a:latin typeface="Berlin Sans FB Demi" panose="020E0802020502020306" pitchFamily="34" charset="0"/>
                <a:ea typeface="BIZ UDPゴシック" panose="020B0400000000000000" pitchFamily="50" charset="-128"/>
              </a:rPr>
              <a:t>2024</a:t>
            </a:r>
            <a:r>
              <a:rPr kumimoji="1" lang="ja-JP" altLang="en-US" sz="4400" b="1" dirty="0">
                <a:solidFill>
                  <a:schemeClr val="bg1"/>
                </a:solidFill>
                <a:latin typeface="Berlin Sans FB Demi" panose="020E0802020502020306" pitchFamily="34" charset="0"/>
                <a:ea typeface="BIZ UDPゴシック" panose="020B0400000000000000" pitchFamily="50" charset="-128"/>
              </a:rPr>
              <a:t>年</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4400" b="1" dirty="0">
                <a:solidFill>
                  <a:schemeClr val="bg1"/>
                </a:solidFill>
                <a:latin typeface="Berlin Sans FB Demi" panose="020E0802020502020306" pitchFamily="34" charset="0"/>
                <a:ea typeface="BIZ UDPゴシック" panose="020B0400000000000000" pitchFamily="50" charset="-128"/>
              </a:rPr>
              <a:t>月</a:t>
            </a:r>
            <a:r>
              <a:rPr kumimoji="1" lang="en-US" altLang="ja-JP" sz="5400" b="1" dirty="0">
                <a:solidFill>
                  <a:schemeClr val="bg1"/>
                </a:solidFill>
                <a:latin typeface="Berlin Sans FB Demi" panose="020E0802020502020306" pitchFamily="34" charset="0"/>
                <a:ea typeface="BIZ UDPゴシック" panose="020B0400000000000000" pitchFamily="50" charset="-128"/>
              </a:rPr>
              <a:t>20</a:t>
            </a:r>
            <a:r>
              <a:rPr kumimoji="1" lang="ja-JP" altLang="en-US" sz="4400" b="1" dirty="0">
                <a:solidFill>
                  <a:schemeClr val="bg1"/>
                </a:solidFill>
                <a:latin typeface="Berlin Sans FB Demi" panose="020E0802020502020306" pitchFamily="34" charset="0"/>
                <a:ea typeface="BIZ UDPゴシック" panose="020B0400000000000000" pitchFamily="50" charset="-128"/>
              </a:rPr>
              <a:t>日（金曜日） </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10</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40</a:t>
            </a:r>
            <a:endParaRPr kumimoji="1" lang="ja-JP" altLang="en-US" sz="4400" b="1" dirty="0">
              <a:solidFill>
                <a:schemeClr val="bg1"/>
              </a:solidFill>
              <a:latin typeface="Berlin Sans FB Demi" panose="020E0802020502020306" pitchFamily="34"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F1E6A12-8EB4-A91B-6421-615339CF691E}"/>
              </a:ext>
            </a:extLst>
          </p:cNvPr>
          <p:cNvSpPr txBox="1"/>
          <p:nvPr/>
        </p:nvSpPr>
        <p:spPr>
          <a:xfrm>
            <a:off x="4328565" y="1910836"/>
            <a:ext cx="3607358" cy="1015663"/>
          </a:xfrm>
          <a:prstGeom prst="rect">
            <a:avLst/>
          </a:prstGeom>
          <a:noFill/>
        </p:spPr>
        <p:txBody>
          <a:bodyPr wrap="square" rtlCol="0">
            <a:spAutoFit/>
          </a:bodyPr>
          <a:lstStyle/>
          <a:p>
            <a:pPr algn="ctr"/>
            <a:r>
              <a:rPr kumimoji="1" lang="ja-JP" altLang="en-US" sz="6000" dirty="0">
                <a:solidFill>
                  <a:srgbClr val="00B0F0"/>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第</a:t>
            </a:r>
            <a:r>
              <a:rPr kumimoji="1" lang="en-US" altLang="ja-JP" sz="6000" dirty="0">
                <a:solidFill>
                  <a:srgbClr val="00B0F0"/>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37</a:t>
            </a:r>
            <a:r>
              <a:rPr kumimoji="1" lang="ja-JP" altLang="en-US" sz="6000" dirty="0">
                <a:solidFill>
                  <a:srgbClr val="00B0F0"/>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回</a:t>
            </a:r>
          </a:p>
        </p:txBody>
      </p:sp>
      <p:pic>
        <p:nvPicPr>
          <p:cNvPr id="16" name="図 15">
            <a:extLst>
              <a:ext uri="{FF2B5EF4-FFF2-40B4-BE49-F238E27FC236}">
                <a16:creationId xmlns:a16="http://schemas.microsoft.com/office/drawing/2014/main" id="{1DA44530-2384-D286-F26B-27074719F863}"/>
              </a:ext>
            </a:extLst>
          </p:cNvPr>
          <p:cNvPicPr>
            <a:picLocks noChangeAspect="1"/>
          </p:cNvPicPr>
          <p:nvPr/>
        </p:nvPicPr>
        <p:blipFill>
          <a:blip r:embed="rId4"/>
          <a:stretch>
            <a:fillRect/>
          </a:stretch>
        </p:blipFill>
        <p:spPr>
          <a:xfrm>
            <a:off x="310971" y="239737"/>
            <a:ext cx="3042725" cy="3042725"/>
          </a:xfrm>
          <a:prstGeom prst="rect">
            <a:avLst/>
          </a:prstGeom>
        </p:spPr>
      </p:pic>
    </p:spTree>
    <p:extLst>
      <p:ext uri="{BB962C8B-B14F-4D97-AF65-F5344CB8AC3E}">
        <p14:creationId xmlns:p14="http://schemas.microsoft.com/office/powerpoint/2010/main" val="166778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E5165-4BB2-FAF4-0402-6020F2564EF9}"/>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F0B2974E-52D7-BE2A-AAE7-7D342B938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104" y="0"/>
            <a:ext cx="8585791" cy="6858000"/>
          </a:xfrm>
          <a:prstGeom prst="rect">
            <a:avLst/>
          </a:prstGeom>
        </p:spPr>
      </p:pic>
      <p:pic>
        <p:nvPicPr>
          <p:cNvPr id="7" name="図 6">
            <a:extLst>
              <a:ext uri="{FF2B5EF4-FFF2-40B4-BE49-F238E27FC236}">
                <a16:creationId xmlns:a16="http://schemas.microsoft.com/office/drawing/2014/main" id="{4A9EB9F1-D7C9-49B0-9762-16E4AEFE2632}"/>
              </a:ext>
            </a:extLst>
          </p:cNvPr>
          <p:cNvPicPr>
            <a:picLocks noChangeAspect="1"/>
          </p:cNvPicPr>
          <p:nvPr/>
        </p:nvPicPr>
        <p:blipFill>
          <a:blip r:embed="rId3"/>
          <a:stretch>
            <a:fillRect/>
          </a:stretch>
        </p:blipFill>
        <p:spPr>
          <a:xfrm>
            <a:off x="10388895" y="5054895"/>
            <a:ext cx="1803105" cy="1803105"/>
          </a:xfrm>
          <a:prstGeom prst="rect">
            <a:avLst/>
          </a:prstGeom>
        </p:spPr>
      </p:pic>
    </p:spTree>
    <p:extLst>
      <p:ext uri="{BB962C8B-B14F-4D97-AF65-F5344CB8AC3E}">
        <p14:creationId xmlns:p14="http://schemas.microsoft.com/office/powerpoint/2010/main" val="3442168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55155-1C18-3264-0AAA-141D9293491F}"/>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FD2C27-13FA-C3F1-52B1-8A8F2CA87E07}"/>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BHRF1</a:t>
            </a:r>
            <a:endParaRPr kumimoji="1" lang="ja-JP" altLang="en-US" sz="2800" dirty="0">
              <a:latin typeface="Amasis MT Pro Black" panose="02040A04050005020304" pitchFamily="18" charset="0"/>
              <a:cs typeface="Shrikhand" panose="02000000000000000000" pitchFamily="2" charset="0"/>
            </a:endParaRPr>
          </a:p>
        </p:txBody>
      </p:sp>
      <p:pic>
        <p:nvPicPr>
          <p:cNvPr id="4100" name="Picture 4">
            <a:extLst>
              <a:ext uri="{FF2B5EF4-FFF2-40B4-BE49-F238E27FC236}">
                <a16:creationId xmlns:a16="http://schemas.microsoft.com/office/drawing/2014/main" id="{8A2AE35A-01E4-64A1-E52A-6A0C13D8D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84776"/>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454C07DB-4C59-9B52-0096-4A660AD812DA}"/>
              </a:ext>
            </a:extLst>
          </p:cNvPr>
          <p:cNvPicPr>
            <a:picLocks noChangeAspect="1"/>
          </p:cNvPicPr>
          <p:nvPr/>
        </p:nvPicPr>
        <p:blipFill>
          <a:blip r:embed="rId3"/>
          <a:stretch>
            <a:fillRect/>
          </a:stretch>
        </p:blipFill>
        <p:spPr>
          <a:xfrm>
            <a:off x="-1" y="5236552"/>
            <a:ext cx="1621448" cy="1621448"/>
          </a:xfrm>
          <a:prstGeom prst="rect">
            <a:avLst/>
          </a:prstGeom>
        </p:spPr>
      </p:pic>
      <p:sp>
        <p:nvSpPr>
          <p:cNvPr id="6" name="テキスト ボックス 5">
            <a:extLst>
              <a:ext uri="{FF2B5EF4-FFF2-40B4-BE49-F238E27FC236}">
                <a16:creationId xmlns:a16="http://schemas.microsoft.com/office/drawing/2014/main" id="{DE8BF5DA-6D8C-1A8D-C0AB-BE2F5DE86025}"/>
              </a:ext>
            </a:extLst>
          </p:cNvPr>
          <p:cNvSpPr txBox="1"/>
          <p:nvPr/>
        </p:nvSpPr>
        <p:spPr>
          <a:xfrm>
            <a:off x="1532060" y="6405168"/>
            <a:ext cx="6159010" cy="369332"/>
          </a:xfrm>
          <a:prstGeom prst="rect">
            <a:avLst/>
          </a:prstGeom>
          <a:noFill/>
        </p:spPr>
        <p:txBody>
          <a:bodyPr wrap="square">
            <a:spAutoFit/>
          </a:bodyPr>
          <a:lstStyle/>
          <a:p>
            <a:r>
              <a:rPr lang="tr-TR" altLang="ja-JP" dirty="0"/>
              <a:t>https://www.rcsb.org/structure/2WH6</a:t>
            </a:r>
            <a:endParaRPr lang="ja-JP" altLang="en-US" dirty="0"/>
          </a:p>
        </p:txBody>
      </p:sp>
      <p:pic>
        <p:nvPicPr>
          <p:cNvPr id="10" name="図 9">
            <a:extLst>
              <a:ext uri="{FF2B5EF4-FFF2-40B4-BE49-F238E27FC236}">
                <a16:creationId xmlns:a16="http://schemas.microsoft.com/office/drawing/2014/main" id="{41949CFF-62F9-538D-63B9-1376D1259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341" y="1109296"/>
            <a:ext cx="6249869" cy="5564066"/>
          </a:xfrm>
          <a:prstGeom prst="rect">
            <a:avLst/>
          </a:prstGeom>
        </p:spPr>
      </p:pic>
      <p:sp>
        <p:nvSpPr>
          <p:cNvPr id="12" name="テキスト ボックス 11">
            <a:extLst>
              <a:ext uri="{FF2B5EF4-FFF2-40B4-BE49-F238E27FC236}">
                <a16:creationId xmlns:a16="http://schemas.microsoft.com/office/drawing/2014/main" id="{8BA5C571-424D-5E0D-3DBA-3162614480A1}"/>
              </a:ext>
            </a:extLst>
          </p:cNvPr>
          <p:cNvSpPr txBox="1"/>
          <p:nvPr/>
        </p:nvSpPr>
        <p:spPr>
          <a:xfrm>
            <a:off x="85353" y="505541"/>
            <a:ext cx="12106647" cy="584775"/>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BHRF1</a:t>
            </a:r>
            <a:r>
              <a:rPr lang="ja-JP" altLang="en-US" sz="1600" dirty="0">
                <a:latin typeface="BIZ UDPゴシック" panose="020B0400000000000000" pitchFamily="50" charset="-128"/>
                <a:ea typeface="BIZ UDPゴシック" panose="020B0400000000000000" pitchFamily="50" charset="-128"/>
              </a:rPr>
              <a:t>、エプスタイン・バー・ウイルス由来の癌原性タンパク質。結合による阻害は癌細胞を死滅させ、腫瘍の成長を遅らせることができる。疎水性の溝があり、結合パートナーのらせんを完全に収容し、結合を促進する。</a:t>
            </a:r>
          </a:p>
        </p:txBody>
      </p:sp>
    </p:spTree>
    <p:extLst>
      <p:ext uri="{BB962C8B-B14F-4D97-AF65-F5344CB8AC3E}">
        <p14:creationId xmlns:p14="http://schemas.microsoft.com/office/powerpoint/2010/main" val="289885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25D36-0835-7586-C60C-5AEB59DFE205}"/>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1A910805-468E-D5C9-611C-02EEA5BAC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2982"/>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DD4D097D-EE98-FB7E-5BA9-04C99056BB0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SC2RBD</a:t>
            </a:r>
            <a:endParaRPr kumimoji="1" lang="ja-JP" altLang="en-US" sz="2800" dirty="0">
              <a:latin typeface="Amasis MT Pro Black" panose="02040A04050005020304" pitchFamily="18" charset="0"/>
              <a:cs typeface="Shrikhand" panose="02000000000000000000" pitchFamily="2" charset="0"/>
            </a:endParaRPr>
          </a:p>
        </p:txBody>
      </p:sp>
      <p:sp>
        <p:nvSpPr>
          <p:cNvPr id="4" name="テキスト ボックス 3">
            <a:extLst>
              <a:ext uri="{FF2B5EF4-FFF2-40B4-BE49-F238E27FC236}">
                <a16:creationId xmlns:a16="http://schemas.microsoft.com/office/drawing/2014/main" id="{6E71823A-4F1F-8BEC-4934-BF132B4CB033}"/>
              </a:ext>
            </a:extLst>
          </p:cNvPr>
          <p:cNvSpPr txBox="1"/>
          <p:nvPr/>
        </p:nvSpPr>
        <p:spPr>
          <a:xfrm>
            <a:off x="1181099" y="6458188"/>
            <a:ext cx="4457699" cy="338554"/>
          </a:xfrm>
          <a:prstGeom prst="rect">
            <a:avLst/>
          </a:prstGeom>
          <a:noFill/>
        </p:spPr>
        <p:txBody>
          <a:bodyPr wrap="square">
            <a:spAutoFit/>
          </a:bodyPr>
          <a:lstStyle/>
          <a:p>
            <a:pPr algn="ctr"/>
            <a:r>
              <a:rPr lang="tr-TR" altLang="ja-JP" sz="1600" dirty="0">
                <a:latin typeface="Segoe UI Black" panose="020B0A02040204020203" pitchFamily="34" charset="0"/>
              </a:rPr>
              <a:t>https://www.rcsb.org/structure/6M0J</a:t>
            </a:r>
            <a:endParaRPr lang="ja-JP" altLang="en-US" sz="1600" dirty="0">
              <a:latin typeface="Segoe UI Black" panose="020B0A02040204020203" pitchFamily="34" charset="0"/>
            </a:endParaRPr>
          </a:p>
        </p:txBody>
      </p:sp>
      <p:pic>
        <p:nvPicPr>
          <p:cNvPr id="5" name="図 4">
            <a:extLst>
              <a:ext uri="{FF2B5EF4-FFF2-40B4-BE49-F238E27FC236}">
                <a16:creationId xmlns:a16="http://schemas.microsoft.com/office/drawing/2014/main" id="{AC661640-BF85-3180-BE0F-902DC5ADAFB9}"/>
              </a:ext>
            </a:extLst>
          </p:cNvPr>
          <p:cNvPicPr>
            <a:picLocks noChangeAspect="1"/>
          </p:cNvPicPr>
          <p:nvPr/>
        </p:nvPicPr>
        <p:blipFill>
          <a:blip r:embed="rId3"/>
          <a:stretch>
            <a:fillRect/>
          </a:stretch>
        </p:blipFill>
        <p:spPr>
          <a:xfrm>
            <a:off x="0" y="5512776"/>
            <a:ext cx="1345224" cy="1345224"/>
          </a:xfrm>
          <a:prstGeom prst="rect">
            <a:avLst/>
          </a:prstGeom>
        </p:spPr>
      </p:pic>
      <p:pic>
        <p:nvPicPr>
          <p:cNvPr id="7" name="図 6">
            <a:extLst>
              <a:ext uri="{FF2B5EF4-FFF2-40B4-BE49-F238E27FC236}">
                <a16:creationId xmlns:a16="http://schemas.microsoft.com/office/drawing/2014/main" id="{13824E35-023E-D41B-D4FD-B76ADC960C55}"/>
              </a:ext>
            </a:extLst>
          </p:cNvPr>
          <p:cNvPicPr>
            <a:picLocks noChangeAspect="1"/>
          </p:cNvPicPr>
          <p:nvPr/>
        </p:nvPicPr>
        <p:blipFill>
          <a:blip r:embed="rId4"/>
          <a:stretch>
            <a:fillRect/>
          </a:stretch>
        </p:blipFill>
        <p:spPr>
          <a:xfrm>
            <a:off x="5202284" y="1481613"/>
            <a:ext cx="6531048" cy="5376387"/>
          </a:xfrm>
          <a:prstGeom prst="rect">
            <a:avLst/>
          </a:prstGeom>
        </p:spPr>
      </p:pic>
      <p:sp>
        <p:nvSpPr>
          <p:cNvPr id="9" name="テキスト ボックス 8">
            <a:extLst>
              <a:ext uri="{FF2B5EF4-FFF2-40B4-BE49-F238E27FC236}">
                <a16:creationId xmlns:a16="http://schemas.microsoft.com/office/drawing/2014/main" id="{32414370-A440-D4B7-D775-07E51545426F}"/>
              </a:ext>
            </a:extLst>
          </p:cNvPr>
          <p:cNvSpPr txBox="1"/>
          <p:nvPr/>
        </p:nvSpPr>
        <p:spPr>
          <a:xfrm>
            <a:off x="-38101" y="507415"/>
            <a:ext cx="12191999" cy="738664"/>
          </a:xfrm>
          <a:prstGeom prst="rect">
            <a:avLst/>
          </a:prstGeom>
          <a:noFill/>
        </p:spPr>
        <p:txBody>
          <a:bodyPr wrap="square">
            <a:spAutoFit/>
          </a:bodyPr>
          <a:lstStyle/>
          <a:p>
            <a:r>
              <a:rPr lang="en-US" altLang="ja-JP" sz="1400" dirty="0">
                <a:latin typeface="BIZ UDPゴシック" panose="020B0400000000000000" pitchFamily="50" charset="-128"/>
                <a:ea typeface="BIZ UDPゴシック" panose="020B0400000000000000" pitchFamily="50" charset="-128"/>
              </a:rPr>
              <a:t>SARS-CoV-2</a:t>
            </a:r>
            <a:r>
              <a:rPr lang="ja-JP" altLang="en-US" sz="1400" dirty="0">
                <a:latin typeface="BIZ UDPゴシック" panose="020B0400000000000000" pitchFamily="50" charset="-128"/>
                <a:ea typeface="BIZ UDPゴシック" panose="020B0400000000000000" pitchFamily="50" charset="-128"/>
              </a:rPr>
              <a:t>スパイクタンパク質の受容体結合ドメイン（</a:t>
            </a:r>
            <a:r>
              <a:rPr lang="en-US" altLang="ja-JP" sz="1400" dirty="0">
                <a:latin typeface="BIZ UDPゴシック" panose="020B0400000000000000" pitchFamily="50" charset="-128"/>
                <a:ea typeface="BIZ UDPゴシック" panose="020B0400000000000000" pitchFamily="50" charset="-128"/>
              </a:rPr>
              <a:t>SC2RBD</a:t>
            </a:r>
            <a:r>
              <a:rPr lang="ja-JP" altLang="en-US" sz="1400" dirty="0">
                <a:latin typeface="BIZ UDPゴシック" panose="020B0400000000000000" pitchFamily="50" charset="-128"/>
                <a:ea typeface="BIZ UDPゴシック" panose="020B0400000000000000" pitchFamily="50" charset="-128"/>
              </a:rPr>
              <a:t>）は、</a:t>
            </a:r>
            <a:r>
              <a:rPr lang="en-US" altLang="ja-JP" sz="1400" dirty="0">
                <a:latin typeface="BIZ UDPゴシック" panose="020B0400000000000000" pitchFamily="50" charset="-128"/>
                <a:ea typeface="BIZ UDPゴシック" panose="020B0400000000000000" pitchFamily="50" charset="-128"/>
              </a:rPr>
              <a:t>COVID-19</a:t>
            </a:r>
            <a:r>
              <a:rPr lang="ja-JP" altLang="en-US" sz="1400" dirty="0">
                <a:latin typeface="BIZ UDPゴシック" panose="020B0400000000000000" pitchFamily="50" charset="-128"/>
                <a:ea typeface="BIZ UDPゴシック" panose="020B0400000000000000" pitchFamily="50" charset="-128"/>
              </a:rPr>
              <a:t>感染に必要なタンパク質ドメイン。この相互作用を阻害すると、</a:t>
            </a:r>
            <a:r>
              <a:rPr lang="en-US" altLang="ja-JP" sz="1400" dirty="0">
                <a:latin typeface="BIZ UDPゴシック" panose="020B0400000000000000" pitchFamily="50" charset="-128"/>
                <a:ea typeface="BIZ UDPゴシック" panose="020B0400000000000000" pitchFamily="50" charset="-128"/>
              </a:rPr>
              <a:t>SARS-CoV-2</a:t>
            </a:r>
            <a:r>
              <a:rPr lang="ja-JP" altLang="en-US" sz="1400" dirty="0">
                <a:latin typeface="BIZ UDPゴシック" panose="020B0400000000000000" pitchFamily="50" charset="-128"/>
                <a:ea typeface="BIZ UDPゴシック" panose="020B0400000000000000" pitchFamily="50" charset="-128"/>
              </a:rPr>
              <a:t>がヒト細胞に感染するのを阻止できることが知られている。そのためヒト</a:t>
            </a:r>
            <a:r>
              <a:rPr lang="en-US" altLang="ja-JP" sz="1400" dirty="0">
                <a:latin typeface="BIZ UDPゴシック" panose="020B0400000000000000" pitchFamily="50" charset="-128"/>
                <a:ea typeface="BIZ UDPゴシック" panose="020B0400000000000000" pitchFamily="50" charset="-128"/>
              </a:rPr>
              <a:t>ACE2</a:t>
            </a:r>
            <a:r>
              <a:rPr lang="ja-JP" altLang="en-US" sz="1400" dirty="0">
                <a:latin typeface="BIZ UDPゴシック" panose="020B0400000000000000" pitchFamily="50" charset="-128"/>
                <a:ea typeface="BIZ UDPゴシック" panose="020B0400000000000000" pitchFamily="50" charset="-128"/>
              </a:rPr>
              <a:t>受容体との界面を標的とした。これまでの設計努力は、この極性凸部位に対して成功しているが、高親和性を達成するには実験的な最適化が必要。</a:t>
            </a:r>
          </a:p>
        </p:txBody>
      </p:sp>
    </p:spTree>
    <p:extLst>
      <p:ext uri="{BB962C8B-B14F-4D97-AF65-F5344CB8AC3E}">
        <p14:creationId xmlns:p14="http://schemas.microsoft.com/office/powerpoint/2010/main" val="703658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36376-9D21-69BC-0B7D-806B283E320C}"/>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046B0932-4AC6-8F2C-1BA7-556B071760B9}"/>
              </a:ext>
            </a:extLst>
          </p:cNvPr>
          <p:cNvPicPr>
            <a:picLocks noChangeAspect="1"/>
          </p:cNvPicPr>
          <p:nvPr/>
        </p:nvPicPr>
        <p:blipFill>
          <a:blip r:embed="rId2"/>
          <a:stretch>
            <a:fillRect/>
          </a:stretch>
        </p:blipFill>
        <p:spPr>
          <a:xfrm>
            <a:off x="5357821" y="1087972"/>
            <a:ext cx="6706691" cy="5367854"/>
          </a:xfrm>
          <a:prstGeom prst="rect">
            <a:avLst/>
          </a:prstGeom>
        </p:spPr>
      </p:pic>
      <p:sp>
        <p:nvSpPr>
          <p:cNvPr id="2" name="正方形/長方形 1">
            <a:extLst>
              <a:ext uri="{FF2B5EF4-FFF2-40B4-BE49-F238E27FC236}">
                <a16:creationId xmlns:a16="http://schemas.microsoft.com/office/drawing/2014/main" id="{8144528B-0E79-8DD4-4CEB-27BCCEEF413D}"/>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IL-7RA</a:t>
            </a:r>
            <a:endParaRPr kumimoji="1" lang="ja-JP" altLang="en-US" sz="2800" dirty="0">
              <a:latin typeface="Amasis MT Pro Black" panose="02040A04050005020304" pitchFamily="18" charset="0"/>
              <a:cs typeface="Shrikhand" panose="02000000000000000000" pitchFamily="2" charset="0"/>
            </a:endParaRPr>
          </a:p>
        </p:txBody>
      </p:sp>
      <p:pic>
        <p:nvPicPr>
          <p:cNvPr id="1026" name="Picture 2">
            <a:extLst>
              <a:ext uri="{FF2B5EF4-FFF2-40B4-BE49-F238E27FC236}">
                <a16:creationId xmlns:a16="http://schemas.microsoft.com/office/drawing/2014/main" id="{5D2179B1-8638-C120-B72A-84BF58912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88" y="1390649"/>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181714DA-F1E3-E9FD-614D-B7823670219F}"/>
              </a:ext>
            </a:extLst>
          </p:cNvPr>
          <p:cNvPicPr>
            <a:picLocks noChangeAspect="1"/>
          </p:cNvPicPr>
          <p:nvPr/>
        </p:nvPicPr>
        <p:blipFill>
          <a:blip r:embed="rId4"/>
          <a:stretch>
            <a:fillRect/>
          </a:stretch>
        </p:blipFill>
        <p:spPr>
          <a:xfrm>
            <a:off x="0" y="5187462"/>
            <a:ext cx="1670538" cy="1670538"/>
          </a:xfrm>
          <a:prstGeom prst="rect">
            <a:avLst/>
          </a:prstGeom>
        </p:spPr>
      </p:pic>
      <p:sp>
        <p:nvSpPr>
          <p:cNvPr id="6" name="テキスト ボックス 5">
            <a:extLst>
              <a:ext uri="{FF2B5EF4-FFF2-40B4-BE49-F238E27FC236}">
                <a16:creationId xmlns:a16="http://schemas.microsoft.com/office/drawing/2014/main" id="{B1E44A51-5217-D4E8-C8C5-8C4679F1FA0F}"/>
              </a:ext>
            </a:extLst>
          </p:cNvPr>
          <p:cNvSpPr txBox="1"/>
          <p:nvPr/>
        </p:nvSpPr>
        <p:spPr>
          <a:xfrm>
            <a:off x="1532060" y="6405168"/>
            <a:ext cx="6159010" cy="369332"/>
          </a:xfrm>
          <a:prstGeom prst="rect">
            <a:avLst/>
          </a:prstGeom>
          <a:noFill/>
        </p:spPr>
        <p:txBody>
          <a:bodyPr wrap="square">
            <a:spAutoFit/>
          </a:bodyPr>
          <a:lstStyle/>
          <a:p>
            <a:r>
              <a:rPr lang="tr-TR" altLang="ja-JP" dirty="0"/>
              <a:t>https://www.rcsb.org/structure/3DI3</a:t>
            </a:r>
            <a:endParaRPr lang="ja-JP" altLang="en-US" dirty="0"/>
          </a:p>
        </p:txBody>
      </p:sp>
      <p:sp>
        <p:nvSpPr>
          <p:cNvPr id="9" name="テキスト ボックス 8">
            <a:extLst>
              <a:ext uri="{FF2B5EF4-FFF2-40B4-BE49-F238E27FC236}">
                <a16:creationId xmlns:a16="http://schemas.microsoft.com/office/drawing/2014/main" id="{D089A2E2-DBC2-F9E8-6202-77EFE1470838}"/>
              </a:ext>
            </a:extLst>
          </p:cNvPr>
          <p:cNvSpPr txBox="1"/>
          <p:nvPr/>
        </p:nvSpPr>
        <p:spPr>
          <a:xfrm>
            <a:off x="2" y="523106"/>
            <a:ext cx="12191998" cy="83099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インターロイキン</a:t>
            </a:r>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受容体</a:t>
            </a:r>
            <a:r>
              <a:rPr lang="en-US" altLang="ja-JP" sz="1600" dirty="0">
                <a:latin typeface="BIZ UDPゴシック" panose="020B0400000000000000" pitchFamily="50" charset="-128"/>
                <a:ea typeface="BIZ UDPゴシック" panose="020B0400000000000000" pitchFamily="50" charset="-128"/>
              </a:rPr>
              <a:t>α</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IL-7RA</a:t>
            </a:r>
            <a:r>
              <a:rPr lang="ja-JP" altLang="en-US" sz="1600" dirty="0">
                <a:latin typeface="BIZ UDPゴシック" panose="020B0400000000000000" pitchFamily="50" charset="-128"/>
                <a:ea typeface="BIZ UDPゴシック" panose="020B0400000000000000" pitchFamily="50" charset="-128"/>
              </a:rPr>
              <a:t>）は、リンパ球の発生に関与する細胞表面受容体であり、急性リンパ芽球性白血病や</a:t>
            </a:r>
            <a:r>
              <a:rPr lang="en-US" altLang="ja-JP" sz="1600" dirty="0">
                <a:latin typeface="BIZ UDPゴシック" panose="020B0400000000000000" pitchFamily="50" charset="-128"/>
                <a:ea typeface="BIZ UDPゴシック" panose="020B0400000000000000" pitchFamily="50" charset="-128"/>
              </a:rPr>
              <a:t>HIV</a:t>
            </a:r>
            <a:r>
              <a:rPr lang="ja-JP" altLang="en-US" sz="1600" dirty="0">
                <a:latin typeface="BIZ UDPゴシック" panose="020B0400000000000000" pitchFamily="50" charset="-128"/>
                <a:ea typeface="BIZ UDPゴシック" panose="020B0400000000000000" pitchFamily="50" charset="-128"/>
              </a:rPr>
              <a:t>の治療標的である。 私たちは、中程度の疎水性で、過去の設計努力において高い成功率が得られている天然のインターロイキン</a:t>
            </a:r>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リガンドの結合部位を標的とした。</a:t>
            </a:r>
          </a:p>
        </p:txBody>
      </p:sp>
    </p:spTree>
    <p:extLst>
      <p:ext uri="{BB962C8B-B14F-4D97-AF65-F5344CB8AC3E}">
        <p14:creationId xmlns:p14="http://schemas.microsoft.com/office/powerpoint/2010/main" val="3722554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AA287-044E-049C-806E-6B204C050503}"/>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74E579-17EC-D222-1125-5FBD4AB811A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PD-L1</a:t>
            </a:r>
            <a:endParaRPr kumimoji="1" lang="ja-JP" altLang="en-US" sz="2800" dirty="0">
              <a:latin typeface="Amasis MT Pro Black" panose="02040A04050005020304" pitchFamily="18" charset="0"/>
              <a:cs typeface="Shrikhand" panose="02000000000000000000" pitchFamily="2" charset="0"/>
            </a:endParaRPr>
          </a:p>
        </p:txBody>
      </p:sp>
      <p:pic>
        <p:nvPicPr>
          <p:cNvPr id="2050" name="Picture 2">
            <a:extLst>
              <a:ext uri="{FF2B5EF4-FFF2-40B4-BE49-F238E27FC236}">
                <a16:creationId xmlns:a16="http://schemas.microsoft.com/office/drawing/2014/main" id="{73795610-D99A-B40F-41E0-3DDB571E8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96"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894946E9-FA5A-EBDB-6B5C-3C046B2623A4}"/>
              </a:ext>
            </a:extLst>
          </p:cNvPr>
          <p:cNvPicPr>
            <a:picLocks noChangeAspect="1"/>
          </p:cNvPicPr>
          <p:nvPr/>
        </p:nvPicPr>
        <p:blipFill>
          <a:blip r:embed="rId3"/>
          <a:stretch>
            <a:fillRect/>
          </a:stretch>
        </p:blipFill>
        <p:spPr>
          <a:xfrm>
            <a:off x="-1" y="5152291"/>
            <a:ext cx="1705709" cy="1705709"/>
          </a:xfrm>
          <a:prstGeom prst="rect">
            <a:avLst/>
          </a:prstGeom>
        </p:spPr>
      </p:pic>
      <p:pic>
        <p:nvPicPr>
          <p:cNvPr id="6" name="図 5">
            <a:extLst>
              <a:ext uri="{FF2B5EF4-FFF2-40B4-BE49-F238E27FC236}">
                <a16:creationId xmlns:a16="http://schemas.microsoft.com/office/drawing/2014/main" id="{B51A096D-4CDE-6B2B-6971-42FC03909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695" y="1192562"/>
            <a:ext cx="7334910" cy="5304953"/>
          </a:xfrm>
          <a:prstGeom prst="rect">
            <a:avLst/>
          </a:prstGeom>
        </p:spPr>
      </p:pic>
      <p:sp>
        <p:nvSpPr>
          <p:cNvPr id="8" name="テキスト ボックス 7">
            <a:extLst>
              <a:ext uri="{FF2B5EF4-FFF2-40B4-BE49-F238E27FC236}">
                <a16:creationId xmlns:a16="http://schemas.microsoft.com/office/drawing/2014/main" id="{F04DD37B-ECFA-3050-F8F5-73AFA8C6717C}"/>
              </a:ext>
            </a:extLst>
          </p:cNvPr>
          <p:cNvSpPr txBox="1"/>
          <p:nvPr/>
        </p:nvSpPr>
        <p:spPr>
          <a:xfrm>
            <a:off x="2" y="505297"/>
            <a:ext cx="12191998" cy="584775"/>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プログラム細胞死リガンド</a:t>
            </a:r>
            <a:r>
              <a:rPr lang="en-US" altLang="ja-JP" sz="1600" dirty="0">
                <a:latin typeface="BIZ UDPゴシック" panose="020B0400000000000000" pitchFamily="50" charset="-128"/>
                <a:ea typeface="BIZ UDPゴシック" panose="020B0400000000000000" pitchFamily="50" charset="-128"/>
              </a:rPr>
              <a:t>1</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PD-L1</a:t>
            </a:r>
            <a:r>
              <a:rPr lang="ja-JP" altLang="en-US" sz="1600" dirty="0">
                <a:latin typeface="BIZ UDPゴシック" panose="020B0400000000000000" pitchFamily="50" charset="-128"/>
                <a:ea typeface="BIZ UDPゴシック" panose="020B0400000000000000" pitchFamily="50" charset="-128"/>
              </a:rPr>
              <a:t>）は、免疫細胞の増殖を制御する細胞表面受容体であり、がんの重要な治療標的である。標的部位は平坦で、低分子やより小さなタンパク質の結合が困難である。</a:t>
            </a:r>
          </a:p>
        </p:txBody>
      </p:sp>
    </p:spTree>
    <p:extLst>
      <p:ext uri="{BB962C8B-B14F-4D97-AF65-F5344CB8AC3E}">
        <p14:creationId xmlns:p14="http://schemas.microsoft.com/office/powerpoint/2010/main" val="1354515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0A04D-4F43-9332-3AD5-0EBD7A159AF7}"/>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F1DCD68A-4244-63FD-4999-166467431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800" y="1089749"/>
            <a:ext cx="6715462" cy="5693543"/>
          </a:xfrm>
          <a:prstGeom prst="rect">
            <a:avLst/>
          </a:prstGeom>
        </p:spPr>
      </p:pic>
      <p:sp>
        <p:nvSpPr>
          <p:cNvPr id="2" name="正方形/長方形 1">
            <a:extLst>
              <a:ext uri="{FF2B5EF4-FFF2-40B4-BE49-F238E27FC236}">
                <a16:creationId xmlns:a16="http://schemas.microsoft.com/office/drawing/2014/main" id="{A34CEB9E-08A7-A868-A960-C8A6B555B30A}"/>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TrkA</a:t>
            </a:r>
            <a:endParaRPr kumimoji="1" lang="ja-JP" altLang="en-US" sz="2800" dirty="0">
              <a:latin typeface="Amasis MT Pro Black" panose="02040A04050005020304" pitchFamily="18" charset="0"/>
              <a:cs typeface="Shrikhand" panose="02000000000000000000" pitchFamily="2" charset="0"/>
            </a:endParaRPr>
          </a:p>
        </p:txBody>
      </p:sp>
      <p:pic>
        <p:nvPicPr>
          <p:cNvPr id="5122" name="Picture 2">
            <a:extLst>
              <a:ext uri="{FF2B5EF4-FFF2-40B4-BE49-F238E27FC236}">
                <a16:creationId xmlns:a16="http://schemas.microsoft.com/office/drawing/2014/main" id="{92D1BA1A-911D-E6D5-60EE-115C587CB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4" y="1495807"/>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89AB36AC-0776-AB99-720F-2334FB184DD6}"/>
              </a:ext>
            </a:extLst>
          </p:cNvPr>
          <p:cNvPicPr>
            <a:picLocks noChangeAspect="1"/>
          </p:cNvPicPr>
          <p:nvPr/>
        </p:nvPicPr>
        <p:blipFill>
          <a:blip r:embed="rId4"/>
          <a:stretch>
            <a:fillRect/>
          </a:stretch>
        </p:blipFill>
        <p:spPr>
          <a:xfrm>
            <a:off x="-1" y="5271721"/>
            <a:ext cx="1586279" cy="1586279"/>
          </a:xfrm>
          <a:prstGeom prst="rect">
            <a:avLst/>
          </a:prstGeom>
        </p:spPr>
      </p:pic>
      <p:sp>
        <p:nvSpPr>
          <p:cNvPr id="6" name="テキスト ボックス 5">
            <a:extLst>
              <a:ext uri="{FF2B5EF4-FFF2-40B4-BE49-F238E27FC236}">
                <a16:creationId xmlns:a16="http://schemas.microsoft.com/office/drawing/2014/main" id="{0648A4CF-71E6-ED4D-124C-3365CA40C737}"/>
              </a:ext>
            </a:extLst>
          </p:cNvPr>
          <p:cNvSpPr txBox="1"/>
          <p:nvPr/>
        </p:nvSpPr>
        <p:spPr>
          <a:xfrm>
            <a:off x="1514475" y="6413960"/>
            <a:ext cx="6159010" cy="369332"/>
          </a:xfrm>
          <a:prstGeom prst="rect">
            <a:avLst/>
          </a:prstGeom>
          <a:noFill/>
        </p:spPr>
        <p:txBody>
          <a:bodyPr wrap="square">
            <a:spAutoFit/>
          </a:bodyPr>
          <a:lstStyle/>
          <a:p>
            <a:r>
              <a:rPr lang="tr-TR" altLang="ja-JP" dirty="0"/>
              <a:t>https://www.rcsb.org/structure/1WWW</a:t>
            </a:r>
            <a:endParaRPr lang="ja-JP" altLang="en-US" dirty="0"/>
          </a:p>
        </p:txBody>
      </p:sp>
      <p:sp>
        <p:nvSpPr>
          <p:cNvPr id="10" name="テキスト ボックス 9">
            <a:extLst>
              <a:ext uri="{FF2B5EF4-FFF2-40B4-BE49-F238E27FC236}">
                <a16:creationId xmlns:a16="http://schemas.microsoft.com/office/drawing/2014/main" id="{BA4A96DA-5960-7889-F8C6-C33E500301A1}"/>
              </a:ext>
            </a:extLst>
          </p:cNvPr>
          <p:cNvSpPr txBox="1"/>
          <p:nvPr/>
        </p:nvSpPr>
        <p:spPr>
          <a:xfrm>
            <a:off x="-6932" y="509158"/>
            <a:ext cx="12191999" cy="83099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トロポミオシン受容体キナーゼ </a:t>
            </a:r>
            <a:r>
              <a:rPr lang="en-US" altLang="ja-JP" sz="1600" dirty="0">
                <a:latin typeface="BIZ UDPゴシック" panose="020B0400000000000000" pitchFamily="50" charset="-128"/>
                <a:ea typeface="BIZ UDPゴシック" panose="020B0400000000000000" pitchFamily="50" charset="-128"/>
              </a:rPr>
              <a:t>A (TrkA) </a:t>
            </a:r>
            <a:r>
              <a:rPr lang="ja-JP" altLang="en-US" sz="1600" dirty="0">
                <a:latin typeface="BIZ UDPゴシック" panose="020B0400000000000000" pitchFamily="50" charset="-128"/>
                <a:ea typeface="BIZ UDPゴシック" panose="020B0400000000000000" pitchFamily="50" charset="-128"/>
              </a:rPr>
              <a:t>は、自己免疫疾患に関与する神経成長因子受容体であり、慢性疼痛の治療における鎮痛剤の標的です。 私たちは、過去の設計努力によって特定された疎水性ポケットを標的としました。 実験の最適化を行わなければ、過去の結合親和性は低かった。</a:t>
            </a:r>
          </a:p>
        </p:txBody>
      </p:sp>
    </p:spTree>
    <p:extLst>
      <p:ext uri="{BB962C8B-B14F-4D97-AF65-F5344CB8AC3E}">
        <p14:creationId xmlns:p14="http://schemas.microsoft.com/office/powerpoint/2010/main" val="370513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B0D64-6CA7-E2E2-84E8-453BA25EFFC2}"/>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2AB52B0D-98D2-83D9-92FF-1BF14F956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015" y="1487132"/>
            <a:ext cx="5832948" cy="5309322"/>
          </a:xfrm>
          <a:prstGeom prst="rect">
            <a:avLst/>
          </a:prstGeom>
        </p:spPr>
      </p:pic>
      <p:sp>
        <p:nvSpPr>
          <p:cNvPr id="2" name="正方形/長方形 1">
            <a:extLst>
              <a:ext uri="{FF2B5EF4-FFF2-40B4-BE49-F238E27FC236}">
                <a16:creationId xmlns:a16="http://schemas.microsoft.com/office/drawing/2014/main" id="{9440833A-53CF-F921-ED8C-12F24A6B2DC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IL-17A</a:t>
            </a:r>
            <a:endParaRPr kumimoji="1" lang="ja-JP" altLang="en-US" sz="2800" dirty="0">
              <a:latin typeface="Amasis MT Pro Black" panose="02040A04050005020304" pitchFamily="18" charset="0"/>
              <a:cs typeface="Shrikhand" panose="02000000000000000000" pitchFamily="2" charset="0"/>
            </a:endParaRPr>
          </a:p>
        </p:txBody>
      </p:sp>
      <p:pic>
        <p:nvPicPr>
          <p:cNvPr id="6146" name="Picture 2">
            <a:extLst>
              <a:ext uri="{FF2B5EF4-FFF2-40B4-BE49-F238E27FC236}">
                <a16:creationId xmlns:a16="http://schemas.microsoft.com/office/drawing/2014/main" id="{10AC9914-7951-0874-DB20-A099763B5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5618"/>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5D1FE634-964F-ED4D-353D-5E86B5B3707D}"/>
              </a:ext>
            </a:extLst>
          </p:cNvPr>
          <p:cNvPicPr>
            <a:picLocks noChangeAspect="1"/>
          </p:cNvPicPr>
          <p:nvPr/>
        </p:nvPicPr>
        <p:blipFill>
          <a:blip r:embed="rId4"/>
          <a:stretch>
            <a:fillRect/>
          </a:stretch>
        </p:blipFill>
        <p:spPr>
          <a:xfrm>
            <a:off x="0" y="5447567"/>
            <a:ext cx="1410433" cy="1410433"/>
          </a:xfrm>
          <a:prstGeom prst="rect">
            <a:avLst/>
          </a:prstGeom>
        </p:spPr>
      </p:pic>
      <p:sp>
        <p:nvSpPr>
          <p:cNvPr id="6" name="テキスト ボックス 5">
            <a:extLst>
              <a:ext uri="{FF2B5EF4-FFF2-40B4-BE49-F238E27FC236}">
                <a16:creationId xmlns:a16="http://schemas.microsoft.com/office/drawing/2014/main" id="{B7D0A367-B95F-0509-00BF-1EAC060473CC}"/>
              </a:ext>
            </a:extLst>
          </p:cNvPr>
          <p:cNvSpPr txBox="1"/>
          <p:nvPr/>
        </p:nvSpPr>
        <p:spPr>
          <a:xfrm>
            <a:off x="1321045" y="6488668"/>
            <a:ext cx="6159010" cy="369332"/>
          </a:xfrm>
          <a:prstGeom prst="rect">
            <a:avLst/>
          </a:prstGeom>
          <a:noFill/>
        </p:spPr>
        <p:txBody>
          <a:bodyPr wrap="square">
            <a:spAutoFit/>
          </a:bodyPr>
          <a:lstStyle/>
          <a:p>
            <a:r>
              <a:rPr lang="tr-TR" altLang="ja-JP" dirty="0"/>
              <a:t>https://www.rcsb.org/structure/4HSA</a:t>
            </a:r>
            <a:endParaRPr lang="ja-JP" altLang="en-US" dirty="0"/>
          </a:p>
        </p:txBody>
      </p:sp>
      <p:sp>
        <p:nvSpPr>
          <p:cNvPr id="10" name="テキスト ボックス 9">
            <a:extLst>
              <a:ext uri="{FF2B5EF4-FFF2-40B4-BE49-F238E27FC236}">
                <a16:creationId xmlns:a16="http://schemas.microsoft.com/office/drawing/2014/main" id="{2F0DEE5D-1A07-07FA-3459-A7097CFB5D75}"/>
              </a:ext>
            </a:extLst>
          </p:cNvPr>
          <p:cNvSpPr txBox="1"/>
          <p:nvPr/>
        </p:nvSpPr>
        <p:spPr>
          <a:xfrm>
            <a:off x="0" y="509804"/>
            <a:ext cx="12191998" cy="83099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 インターロイキン</a:t>
            </a:r>
            <a:r>
              <a:rPr lang="en-US" altLang="ja-JP" sz="1600" dirty="0">
                <a:latin typeface="BIZ UDPゴシック" panose="020B0400000000000000" pitchFamily="50" charset="-128"/>
                <a:ea typeface="BIZ UDPゴシック" panose="020B0400000000000000" pitchFamily="50" charset="-128"/>
              </a:rPr>
              <a:t>-17A</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IL-17A</a:t>
            </a:r>
            <a:r>
              <a:rPr lang="ja-JP" altLang="en-US" sz="1600" dirty="0">
                <a:latin typeface="BIZ UDPゴシック" panose="020B0400000000000000" pitchFamily="50" charset="-128"/>
                <a:ea typeface="BIZ UDPゴシック" panose="020B0400000000000000" pitchFamily="50" charset="-128"/>
              </a:rPr>
              <a:t>）は、炎症を引き起こす分泌タンパク質であり、自己免疫疾患の治療標的です。</a:t>
            </a:r>
            <a:r>
              <a:rPr lang="en-US" altLang="ja-JP" sz="1600" dirty="0">
                <a:latin typeface="BIZ UDPゴシック" panose="020B0400000000000000" pitchFamily="50" charset="-128"/>
                <a:ea typeface="BIZ UDPゴシック" panose="020B0400000000000000" pitchFamily="50" charset="-128"/>
              </a:rPr>
              <a:t>IL-17A</a:t>
            </a:r>
            <a:r>
              <a:rPr lang="ja-JP" altLang="en-US" sz="1600" dirty="0">
                <a:latin typeface="BIZ UDPゴシック" panose="020B0400000000000000" pitchFamily="50" charset="-128"/>
                <a:ea typeface="BIZ UDPゴシック" panose="020B0400000000000000" pitchFamily="50" charset="-128"/>
              </a:rPr>
              <a:t>とホモ二量体の</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つの鎖で構成され、大きな極性ポケットを持つネイティブ受容体の界面を標的とした。 既存の</a:t>
            </a:r>
            <a:r>
              <a:rPr lang="en-US" altLang="ja-JP" sz="1600" dirty="0">
                <a:latin typeface="BIZ UDPゴシック" panose="020B0400000000000000" pitchFamily="50" charset="-128"/>
                <a:ea typeface="BIZ UDPゴシック" panose="020B0400000000000000" pitchFamily="50" charset="-128"/>
              </a:rPr>
              <a:t>IL-17A</a:t>
            </a:r>
            <a:r>
              <a:rPr lang="ja-JP" altLang="en-US" sz="1600" dirty="0">
                <a:latin typeface="BIZ UDPゴシック" panose="020B0400000000000000" pitchFamily="50" charset="-128"/>
                <a:ea typeface="BIZ UDPゴシック" panose="020B0400000000000000" pitchFamily="50" charset="-128"/>
              </a:rPr>
              <a:t>結合分子は、最適化されていない結合親和性が低く、結合親和性を得るために大規模なライブラリをスクリーニングする必要があった。</a:t>
            </a:r>
          </a:p>
        </p:txBody>
      </p:sp>
    </p:spTree>
    <p:extLst>
      <p:ext uri="{BB962C8B-B14F-4D97-AF65-F5344CB8AC3E}">
        <p14:creationId xmlns:p14="http://schemas.microsoft.com/office/powerpoint/2010/main" val="4065653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20020-70FE-E8FA-85F0-A995652E117B}"/>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5CB7B75F-0553-2661-9E4E-F32F94F72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0908" y="1381920"/>
            <a:ext cx="6159010" cy="5212392"/>
          </a:xfrm>
          <a:prstGeom prst="rect">
            <a:avLst/>
          </a:prstGeom>
        </p:spPr>
      </p:pic>
      <p:sp>
        <p:nvSpPr>
          <p:cNvPr id="2" name="正方形/長方形 1">
            <a:extLst>
              <a:ext uri="{FF2B5EF4-FFF2-40B4-BE49-F238E27FC236}">
                <a16:creationId xmlns:a16="http://schemas.microsoft.com/office/drawing/2014/main" id="{DBCA376E-6E7A-98CE-6F28-83188264F123}"/>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VEGF-A</a:t>
            </a:r>
            <a:endParaRPr kumimoji="1" lang="ja-JP" altLang="en-US" sz="2800" dirty="0">
              <a:latin typeface="Amasis MT Pro Black" panose="02040A04050005020304" pitchFamily="18" charset="0"/>
              <a:cs typeface="Shrikhand" panose="02000000000000000000" pitchFamily="2" charset="0"/>
            </a:endParaRPr>
          </a:p>
        </p:txBody>
      </p:sp>
      <p:pic>
        <p:nvPicPr>
          <p:cNvPr id="7170" name="Picture 2">
            <a:extLst>
              <a:ext uri="{FF2B5EF4-FFF2-40B4-BE49-F238E27FC236}">
                <a16:creationId xmlns:a16="http://schemas.microsoft.com/office/drawing/2014/main" id="{31A8C03D-8705-CB74-7791-10FA52E02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69" y="148883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C2B7143B-47B6-E2F6-FDB5-0E4C1519BF25}"/>
              </a:ext>
            </a:extLst>
          </p:cNvPr>
          <p:cNvPicPr>
            <a:picLocks noChangeAspect="1"/>
          </p:cNvPicPr>
          <p:nvPr/>
        </p:nvPicPr>
        <p:blipFill>
          <a:blip r:embed="rId4"/>
          <a:stretch>
            <a:fillRect/>
          </a:stretch>
        </p:blipFill>
        <p:spPr>
          <a:xfrm>
            <a:off x="0" y="5315683"/>
            <a:ext cx="1542317" cy="1542317"/>
          </a:xfrm>
          <a:prstGeom prst="rect">
            <a:avLst/>
          </a:prstGeom>
        </p:spPr>
      </p:pic>
      <p:sp>
        <p:nvSpPr>
          <p:cNvPr id="6" name="テキスト ボックス 5">
            <a:extLst>
              <a:ext uri="{FF2B5EF4-FFF2-40B4-BE49-F238E27FC236}">
                <a16:creationId xmlns:a16="http://schemas.microsoft.com/office/drawing/2014/main" id="{C34C00D2-E568-3917-6E37-CC44120E228C}"/>
              </a:ext>
            </a:extLst>
          </p:cNvPr>
          <p:cNvSpPr txBox="1"/>
          <p:nvPr/>
        </p:nvSpPr>
        <p:spPr>
          <a:xfrm>
            <a:off x="1470514" y="6413961"/>
            <a:ext cx="6159010" cy="369332"/>
          </a:xfrm>
          <a:prstGeom prst="rect">
            <a:avLst/>
          </a:prstGeom>
          <a:noFill/>
        </p:spPr>
        <p:txBody>
          <a:bodyPr wrap="square">
            <a:spAutoFit/>
          </a:bodyPr>
          <a:lstStyle/>
          <a:p>
            <a:r>
              <a:rPr lang="tr-TR" altLang="ja-JP" dirty="0"/>
              <a:t>https://www1.rcsb.org/structure/1BJ1</a:t>
            </a:r>
            <a:endParaRPr lang="ja-JP" altLang="en-US" dirty="0"/>
          </a:p>
        </p:txBody>
      </p:sp>
      <p:sp>
        <p:nvSpPr>
          <p:cNvPr id="10" name="テキスト ボックス 9">
            <a:extLst>
              <a:ext uri="{FF2B5EF4-FFF2-40B4-BE49-F238E27FC236}">
                <a16:creationId xmlns:a16="http://schemas.microsoft.com/office/drawing/2014/main" id="{1F1BE9BD-6DB8-AB31-06D1-D4532D339D70}"/>
              </a:ext>
            </a:extLst>
          </p:cNvPr>
          <p:cNvSpPr txBox="1"/>
          <p:nvPr/>
        </p:nvSpPr>
        <p:spPr>
          <a:xfrm>
            <a:off x="-63012" y="550923"/>
            <a:ext cx="12255012" cy="83099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血管内皮増殖因子</a:t>
            </a:r>
            <a:r>
              <a:rPr lang="en-US" altLang="ja-JP" sz="1600" dirty="0">
                <a:latin typeface="BIZ UDPゴシック" panose="020B0400000000000000" pitchFamily="50" charset="-128"/>
                <a:ea typeface="BIZ UDPゴシック" panose="020B0400000000000000" pitchFamily="50" charset="-128"/>
              </a:rPr>
              <a:t>A</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VEGF-A</a:t>
            </a:r>
            <a:r>
              <a:rPr lang="ja-JP" altLang="en-US" sz="1600" dirty="0">
                <a:latin typeface="BIZ UDPゴシック" panose="020B0400000000000000" pitchFamily="50" charset="-128"/>
                <a:ea typeface="BIZ UDPゴシック" panose="020B0400000000000000" pitchFamily="50" charset="-128"/>
              </a:rPr>
              <a:t>）は、血管新生を制御する分泌型増殖因子であり、癌や糖尿病性網膜症の治療標的。天然の</a:t>
            </a:r>
            <a:r>
              <a:rPr lang="en-US" altLang="ja-JP" sz="1600" dirty="0">
                <a:latin typeface="BIZ UDPゴシック" panose="020B0400000000000000" pitchFamily="50" charset="-128"/>
                <a:ea typeface="BIZ UDPゴシック" panose="020B0400000000000000" pitchFamily="50" charset="-128"/>
              </a:rPr>
              <a:t>VEGF</a:t>
            </a:r>
            <a:r>
              <a:rPr lang="ja-JP" altLang="en-US" sz="1600" dirty="0">
                <a:latin typeface="BIZ UDPゴシック" panose="020B0400000000000000" pitchFamily="50" charset="-128"/>
                <a:ea typeface="BIZ UDPゴシック" panose="020B0400000000000000" pitchFamily="50" charset="-128"/>
              </a:rPr>
              <a:t>受容体が結合する疎水性の小さなパッチを標的とした。この標的に対する設計結合体は、その生物医学的重要性にもかかわらず、これまでなく史上初。</a:t>
            </a:r>
          </a:p>
        </p:txBody>
      </p:sp>
    </p:spTree>
    <p:extLst>
      <p:ext uri="{BB962C8B-B14F-4D97-AF65-F5344CB8AC3E}">
        <p14:creationId xmlns:p14="http://schemas.microsoft.com/office/powerpoint/2010/main" val="167193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7AD30-FA69-844E-C174-0B0D4B481825}"/>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5AA8E73B-871B-2903-7C77-64306C54D687}"/>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BIZ UDPゴシック" panose="020B0400000000000000" pitchFamily="50" charset="-128"/>
                <a:ea typeface="BIZ UDPゴシック" panose="020B0400000000000000" pitchFamily="50" charset="-128"/>
                <a:cs typeface="Shrikhand" panose="02000000000000000000" pitchFamily="2" charset="0"/>
              </a:rPr>
              <a:t>バインダーの結合力比較</a:t>
            </a:r>
          </a:p>
        </p:txBody>
      </p:sp>
      <p:pic>
        <p:nvPicPr>
          <p:cNvPr id="9" name="図 8">
            <a:extLst>
              <a:ext uri="{FF2B5EF4-FFF2-40B4-BE49-F238E27FC236}">
                <a16:creationId xmlns:a16="http://schemas.microsoft.com/office/drawing/2014/main" id="{D46551A0-EC58-B6A7-7372-94C9D4BE5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576" y="1505759"/>
            <a:ext cx="7078063" cy="4163006"/>
          </a:xfrm>
          <a:prstGeom prst="rect">
            <a:avLst/>
          </a:prstGeom>
        </p:spPr>
      </p:pic>
      <p:sp>
        <p:nvSpPr>
          <p:cNvPr id="12" name="テキスト ボックス 11">
            <a:extLst>
              <a:ext uri="{FF2B5EF4-FFF2-40B4-BE49-F238E27FC236}">
                <a16:creationId xmlns:a16="http://schemas.microsoft.com/office/drawing/2014/main" id="{66FC8E66-4E6B-9EF6-003F-067792A69A2B}"/>
              </a:ext>
            </a:extLst>
          </p:cNvPr>
          <p:cNvSpPr txBox="1"/>
          <p:nvPr/>
        </p:nvSpPr>
        <p:spPr>
          <a:xfrm>
            <a:off x="0" y="6518686"/>
            <a:ext cx="12191998" cy="338554"/>
          </a:xfrm>
          <a:prstGeom prst="rect">
            <a:avLst/>
          </a:prstGeom>
          <a:noFill/>
        </p:spPr>
        <p:txBody>
          <a:bodyPr wrap="square">
            <a:spAutoFit/>
          </a:bodyPr>
          <a:lstStyle/>
          <a:p>
            <a:pPr algn="ctr"/>
            <a:r>
              <a:rPr lang="tr-TR" altLang="ja-JP" sz="1600" dirty="0">
                <a:latin typeface="ADLaM Display" panose="02010000000000000000" pitchFamily="2" charset="0"/>
                <a:ea typeface="ADLaM Display" panose="02010000000000000000" pitchFamily="2" charset="0"/>
                <a:cs typeface="ADLaM Display" panose="02010000000000000000" pitchFamily="2" charset="0"/>
              </a:rPr>
              <a:t>https://deepmind.google/discover/blog/alphaproteo-generates-novel-proteins-for-biology-and-health-research/</a:t>
            </a:r>
            <a:endParaRPr lang="ja-JP" altLang="en-US" sz="1600" dirty="0">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775571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45C9-30DB-2CB8-D340-FDF9733E075E}"/>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BC7974DE-C103-7B78-7301-48125D47A63D}"/>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2800" b="1" dirty="0">
                <a:latin typeface="BIZ UDPゴシック" panose="020B0400000000000000" pitchFamily="50" charset="-128"/>
                <a:ea typeface="BIZ UDPゴシック" panose="020B0400000000000000" pitchFamily="50" charset="-128"/>
                <a:cs typeface="Shrikhand" panose="02000000000000000000" pitchFamily="2" charset="0"/>
              </a:rPr>
              <a:t>タンパク質のドメイン百科事典：</a:t>
            </a:r>
            <a:r>
              <a:rPr kumimoji="1" lang="en-US" altLang="ja-JP" sz="2800" b="1" dirty="0">
                <a:latin typeface="BIZ UDPゴシック" panose="020B0400000000000000" pitchFamily="50" charset="-128"/>
                <a:ea typeface="BIZ UDPゴシック" panose="020B0400000000000000" pitchFamily="50" charset="-128"/>
                <a:cs typeface="Shrikhand" panose="02000000000000000000" pitchFamily="2" charset="0"/>
              </a:rPr>
              <a:t>TED</a:t>
            </a:r>
            <a:endParaRPr kumimoji="1" lang="ja-JP" altLang="en-US" sz="2800" b="1" dirty="0">
              <a:latin typeface="BIZ UDPゴシック" panose="020B0400000000000000" pitchFamily="50" charset="-128"/>
              <a:ea typeface="BIZ UDPゴシック" panose="020B0400000000000000" pitchFamily="50" charset="-128"/>
              <a:cs typeface="Shrikhand" panose="02000000000000000000" pitchFamily="2" charset="0"/>
            </a:endParaRPr>
          </a:p>
        </p:txBody>
      </p:sp>
      <p:pic>
        <p:nvPicPr>
          <p:cNvPr id="4" name="図 3">
            <a:extLst>
              <a:ext uri="{FF2B5EF4-FFF2-40B4-BE49-F238E27FC236}">
                <a16:creationId xmlns:a16="http://schemas.microsoft.com/office/drawing/2014/main" id="{D3B43395-8CC5-A1B2-89FD-393B8A26CA8D}"/>
              </a:ext>
            </a:extLst>
          </p:cNvPr>
          <p:cNvPicPr>
            <a:picLocks noChangeAspect="1"/>
          </p:cNvPicPr>
          <p:nvPr/>
        </p:nvPicPr>
        <p:blipFill>
          <a:blip r:embed="rId3"/>
          <a:stretch>
            <a:fillRect/>
          </a:stretch>
        </p:blipFill>
        <p:spPr>
          <a:xfrm>
            <a:off x="1750051" y="568858"/>
            <a:ext cx="8906226" cy="6289142"/>
          </a:xfrm>
          <a:prstGeom prst="rect">
            <a:avLst/>
          </a:prstGeom>
        </p:spPr>
      </p:pic>
      <p:sp>
        <p:nvSpPr>
          <p:cNvPr id="6" name="テキスト ボックス 5">
            <a:extLst>
              <a:ext uri="{FF2B5EF4-FFF2-40B4-BE49-F238E27FC236}">
                <a16:creationId xmlns:a16="http://schemas.microsoft.com/office/drawing/2014/main" id="{892D9DA1-528B-D0DE-A5CC-6E256F52E01F}"/>
              </a:ext>
            </a:extLst>
          </p:cNvPr>
          <p:cNvSpPr txBox="1"/>
          <p:nvPr/>
        </p:nvSpPr>
        <p:spPr>
          <a:xfrm>
            <a:off x="4282939" y="6488668"/>
            <a:ext cx="3841153" cy="369332"/>
          </a:xfrm>
          <a:prstGeom prst="rect">
            <a:avLst/>
          </a:prstGeom>
          <a:noFill/>
        </p:spPr>
        <p:txBody>
          <a:bodyPr wrap="square">
            <a:spAutoFit/>
          </a:bodyPr>
          <a:lstStyle/>
          <a:p>
            <a:pPr algn="ctr"/>
            <a:r>
              <a:rPr lang="en-US" altLang="ja-JP" b="1" i="0" dirty="0">
                <a:solidFill>
                  <a:srgbClr val="333333"/>
                </a:solidFill>
                <a:effectLst/>
                <a:latin typeface="Berlin Sans FB Demi" panose="020E0802020502020306" pitchFamily="34" charset="0"/>
              </a:rPr>
              <a:t>The Encyclopedia of Domains (TED)</a:t>
            </a:r>
            <a:endParaRPr lang="ja-JP" altLang="en-US" b="1" dirty="0">
              <a:latin typeface="Berlin Sans FB Demi" panose="020E0802020502020306" pitchFamily="34" charset="0"/>
            </a:endParaRPr>
          </a:p>
        </p:txBody>
      </p:sp>
    </p:spTree>
    <p:extLst>
      <p:ext uri="{BB962C8B-B14F-4D97-AF65-F5344CB8AC3E}">
        <p14:creationId xmlns:p14="http://schemas.microsoft.com/office/powerpoint/2010/main" val="1169949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228513" cy="6857999"/>
            <a:chOff x="-6081" y="-1"/>
            <a:chExt cx="9026490" cy="5400675"/>
          </a:xfrm>
          <a:solidFill>
            <a:schemeClr val="accent4">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画像の端部分が見切れてしまう場合がありますので、テキスト含め</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確実に表示させたい要素は、</a:t>
              </a:r>
              <a:r>
                <a:rPr kumimoji="1" lang="ja-JP" altLang="en-US" sz="1524"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赤枠</a:t>
              </a: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内に入力してください</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XXXXXX</a:t>
              </a:r>
              <a:endParaRPr kumimoji="1" lang="ja-JP" altLang="en-US"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7823" y="236636"/>
              <a:ext cx="8972586" cy="4762650"/>
            </a:xfrm>
            <a:prstGeom prst="rect">
              <a:avLst/>
            </a:prstGeom>
            <a:grp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お昼休みの</a:t>
              </a:r>
              <a:r>
                <a:rPr kumimoji="1" lang="en-US" altLang="ja-JP"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30</a:t>
              </a:r>
              <a:r>
                <a:rPr kumimoji="1" lang="ja-JP" altLang="en-US"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分</a:t>
              </a:r>
              <a:endParaRPr kumimoji="1" lang="en-US" altLang="ja-JP" sz="88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お時間を頂きます。</a:t>
              </a:r>
              <a:endParaRPr kumimoji="1" lang="en-US" altLang="ja-JP"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66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肩の力を抜いて</a:t>
              </a:r>
              <a:r>
                <a:rPr kumimoji="1" lang="ja-JP" altLang="en-US" sz="6600" b="0" i="0" u="none" strike="noStrike" kern="1200" cap="none" spc="0" normalizeH="0" baseline="0" noProof="0" dirty="0">
                  <a:ln w="19050">
                    <a:solidFill>
                      <a:prstClr val="white">
                        <a:lumMod val="95000"/>
                      </a:prstClr>
                    </a:solidFill>
                  </a:ln>
                  <a:solidFill>
                    <a:srgbClr val="FFC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ゆるり</a:t>
              </a: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と</a:t>
              </a:r>
              <a:endParaRPr kumimoji="1" lang="en-US" altLang="ja-JP"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お聴きください～</a:t>
              </a:r>
            </a:p>
          </p:txBody>
        </p:sp>
      </p:grpSp>
      <p:pic>
        <p:nvPicPr>
          <p:cNvPr id="10244" name="Picture 4" descr="お昼寝のイラスト「幼稚園の昼休み」">
            <a:extLst>
              <a:ext uri="{FF2B5EF4-FFF2-40B4-BE49-F238E27FC236}">
                <a16:creationId xmlns:a16="http://schemas.microsoft.com/office/drawing/2014/main" id="{53388C81-989F-4C64-948C-079EC2DA8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841" y="5322529"/>
            <a:ext cx="2128293" cy="1497545"/>
          </a:xfrm>
          <a:prstGeom prst="rect">
            <a:avLst/>
          </a:prstGeom>
          <a:solidFill>
            <a:schemeClr val="accent4">
              <a:lumMod val="50000"/>
            </a:schemeClr>
          </a:solidFill>
        </p:spPr>
      </p:pic>
      <p:pic>
        <p:nvPicPr>
          <p:cNvPr id="10242" name="Picture 2" descr="集まってお弁当を食べる人たちのイラスト（スーツ）">
            <a:extLst>
              <a:ext uri="{FF2B5EF4-FFF2-40B4-BE49-F238E27FC236}">
                <a16:creationId xmlns:a16="http://schemas.microsoft.com/office/drawing/2014/main" id="{A168BC9B-361D-189A-7CF4-AB6FD3454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5" y="5057190"/>
            <a:ext cx="2390021" cy="1790343"/>
          </a:xfrm>
          <a:prstGeom prst="rect">
            <a:avLst/>
          </a:prstGeom>
          <a:solidFill>
            <a:schemeClr val="accent4">
              <a:lumMod val="50000"/>
            </a:schemeClr>
          </a:solidFill>
        </p:spPr>
      </p:pic>
      <p:sp>
        <p:nvSpPr>
          <p:cNvPr id="2" name="テキスト ボックス 1">
            <a:extLst>
              <a:ext uri="{FF2B5EF4-FFF2-40B4-BE49-F238E27FC236}">
                <a16:creationId xmlns:a16="http://schemas.microsoft.com/office/drawing/2014/main" id="{EF768107-D459-991E-A74C-2F2368811DFD}"/>
              </a:ext>
            </a:extLst>
          </p:cNvPr>
          <p:cNvSpPr txBox="1"/>
          <p:nvPr/>
        </p:nvSpPr>
        <p:spPr>
          <a:xfrm>
            <a:off x="64787" y="3467056"/>
            <a:ext cx="12062425" cy="707886"/>
          </a:xfrm>
          <a:prstGeom prst="rect">
            <a:avLst/>
          </a:prstGeom>
          <a:noFill/>
          <a:ln>
            <a:solidFill>
              <a:schemeClr val="bg1">
                <a:lumMod val="95000"/>
              </a:schemeClr>
            </a:solidFill>
          </a:ln>
        </p:spPr>
        <p:txBody>
          <a:bodyPr wrap="square" rtlCol="0">
            <a:spAutoFit/>
          </a:bodyPr>
          <a:lstStyle/>
          <a:p>
            <a:pPr algn="ctr"/>
            <a:r>
              <a:rPr lang="ja-JP" altLang="en-US" sz="4000" b="1" dirty="0">
                <a:solidFill>
                  <a:srgbClr val="FFC000"/>
                </a:solidFill>
                <a:latin typeface="BIZ UDP明朝 Medium" panose="02020500000000000000" pitchFamily="18" charset="-128"/>
                <a:ea typeface="BIZ UDP明朝 Medium" panose="02020500000000000000" pitchFamily="18" charset="-128"/>
              </a:rPr>
              <a:t>隙間時間を利用しての「旬な情報や話題の提供」です。</a:t>
            </a:r>
            <a:endParaRPr kumimoji="1" lang="ja-JP" altLang="en-US" sz="4000" b="1" dirty="0">
              <a:solidFill>
                <a:srgbClr val="FFC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204546" y="748441"/>
            <a:ext cx="10082447" cy="5704190"/>
            <a:chOff x="108204" y="693419"/>
            <a:chExt cx="8928100" cy="4653280"/>
          </a:xfrm>
        </p:grpSpPr>
        <p:pic>
          <p:nvPicPr>
            <p:cNvPr id="6" name="object 6"/>
            <p:cNvPicPr/>
            <p:nvPr/>
          </p:nvPicPr>
          <p:blipFill>
            <a:blip r:embed="rId2" cstate="print"/>
            <a:stretch>
              <a:fillRect/>
            </a:stretch>
          </p:blipFill>
          <p:spPr>
            <a:xfrm>
              <a:off x="4026407" y="2154936"/>
              <a:ext cx="2481072" cy="2247900"/>
            </a:xfrm>
            <a:prstGeom prst="rect">
              <a:avLst/>
            </a:prstGeom>
          </p:spPr>
        </p:pic>
        <p:pic>
          <p:nvPicPr>
            <p:cNvPr id="7" name="object 7"/>
            <p:cNvPicPr/>
            <p:nvPr/>
          </p:nvPicPr>
          <p:blipFill>
            <a:blip r:embed="rId3" cstate="print"/>
            <a:stretch>
              <a:fillRect/>
            </a:stretch>
          </p:blipFill>
          <p:spPr>
            <a:xfrm>
              <a:off x="108204" y="842771"/>
              <a:ext cx="3918204" cy="1883664"/>
            </a:xfrm>
            <a:prstGeom prst="rect">
              <a:avLst/>
            </a:prstGeom>
          </p:spPr>
        </p:pic>
        <p:pic>
          <p:nvPicPr>
            <p:cNvPr id="8" name="object 8"/>
            <p:cNvPicPr/>
            <p:nvPr/>
          </p:nvPicPr>
          <p:blipFill>
            <a:blip r:embed="rId4" cstate="print"/>
            <a:stretch>
              <a:fillRect/>
            </a:stretch>
          </p:blipFill>
          <p:spPr>
            <a:xfrm>
              <a:off x="141732" y="3227831"/>
              <a:ext cx="3918204" cy="2118360"/>
            </a:xfrm>
            <a:prstGeom prst="rect">
              <a:avLst/>
            </a:prstGeom>
          </p:spPr>
        </p:pic>
        <p:pic>
          <p:nvPicPr>
            <p:cNvPr id="9" name="object 9"/>
            <p:cNvPicPr/>
            <p:nvPr/>
          </p:nvPicPr>
          <p:blipFill>
            <a:blip r:embed="rId5" cstate="print"/>
            <a:stretch>
              <a:fillRect/>
            </a:stretch>
          </p:blipFill>
          <p:spPr>
            <a:xfrm>
              <a:off x="6225539" y="693419"/>
              <a:ext cx="2810256" cy="4320540"/>
            </a:xfrm>
            <a:prstGeom prst="rect">
              <a:avLst/>
            </a:prstGeom>
          </p:spPr>
        </p:pic>
      </p:grpSp>
      <p:sp>
        <p:nvSpPr>
          <p:cNvPr id="10" name="object 10"/>
          <p:cNvSpPr txBox="1"/>
          <p:nvPr/>
        </p:nvSpPr>
        <p:spPr>
          <a:xfrm>
            <a:off x="1628176" y="6470054"/>
            <a:ext cx="3401695" cy="299720"/>
          </a:xfrm>
          <a:prstGeom prst="rect">
            <a:avLst/>
          </a:prstGeom>
        </p:spPr>
        <p:txBody>
          <a:bodyPr vert="horz" wrap="square" lIns="0" tIns="12700" rIns="0" bIns="0" rtlCol="0">
            <a:spAutoFit/>
          </a:bodyPr>
          <a:lstStyle/>
          <a:p>
            <a:pPr marL="12700">
              <a:spcBef>
                <a:spcPts val="100"/>
              </a:spcBef>
            </a:pPr>
            <a:r>
              <a:rPr spc="-35" dirty="0">
                <a:latin typeface="Meiryo UI"/>
                <a:cs typeface="Meiryo UI"/>
              </a:rPr>
              <a:t>アルツハイマー病に関与するタンパク質</a:t>
            </a:r>
            <a:endParaRPr dirty="0">
              <a:latin typeface="Meiryo UI"/>
              <a:cs typeface="Meiryo UI"/>
            </a:endParaRPr>
          </a:p>
        </p:txBody>
      </p:sp>
      <p:sp>
        <p:nvSpPr>
          <p:cNvPr id="11" name="object 11"/>
          <p:cNvSpPr txBox="1"/>
          <p:nvPr/>
        </p:nvSpPr>
        <p:spPr>
          <a:xfrm>
            <a:off x="1480564" y="3258645"/>
            <a:ext cx="3493135" cy="299720"/>
          </a:xfrm>
          <a:prstGeom prst="rect">
            <a:avLst/>
          </a:prstGeom>
        </p:spPr>
        <p:txBody>
          <a:bodyPr vert="horz" wrap="square" lIns="0" tIns="12700" rIns="0" bIns="0" rtlCol="0">
            <a:spAutoFit/>
          </a:bodyPr>
          <a:lstStyle/>
          <a:p>
            <a:pPr marL="12700">
              <a:spcBef>
                <a:spcPts val="100"/>
              </a:spcBef>
            </a:pPr>
            <a:r>
              <a:rPr spc="-30" dirty="0">
                <a:latin typeface="Meiryo UI"/>
                <a:cs typeface="Meiryo UI"/>
              </a:rPr>
              <a:t>タンパク質の輸送に関与するタンパク質</a:t>
            </a:r>
            <a:endParaRPr dirty="0">
              <a:latin typeface="Meiryo UI"/>
              <a:cs typeface="Meiryo UI"/>
            </a:endParaRPr>
          </a:p>
        </p:txBody>
      </p:sp>
      <p:sp>
        <p:nvSpPr>
          <p:cNvPr id="12" name="object 12"/>
          <p:cNvSpPr txBox="1"/>
          <p:nvPr/>
        </p:nvSpPr>
        <p:spPr>
          <a:xfrm>
            <a:off x="6010221" y="1704111"/>
            <a:ext cx="1759585" cy="574040"/>
          </a:xfrm>
          <a:prstGeom prst="rect">
            <a:avLst/>
          </a:prstGeom>
        </p:spPr>
        <p:txBody>
          <a:bodyPr vert="horz" wrap="square" lIns="0" tIns="12700" rIns="0" bIns="0" rtlCol="0">
            <a:spAutoFit/>
          </a:bodyPr>
          <a:lstStyle/>
          <a:p>
            <a:pPr algn="ctr">
              <a:spcBef>
                <a:spcPts val="100"/>
              </a:spcBef>
            </a:pPr>
            <a:r>
              <a:rPr spc="-20" dirty="0">
                <a:latin typeface="Meiryo UI"/>
                <a:cs typeface="Meiryo UI"/>
              </a:rPr>
              <a:t>免疫反応に</a:t>
            </a:r>
            <a:endParaRPr dirty="0">
              <a:latin typeface="Meiryo UI"/>
              <a:cs typeface="Meiryo UI"/>
            </a:endParaRPr>
          </a:p>
          <a:p>
            <a:pPr algn="ctr">
              <a:lnSpc>
                <a:spcPct val="100000"/>
              </a:lnSpc>
            </a:pPr>
            <a:r>
              <a:rPr spc="-30" dirty="0">
                <a:latin typeface="Meiryo UI"/>
                <a:cs typeface="Meiryo UI"/>
              </a:rPr>
              <a:t>関与するタンパク質</a:t>
            </a:r>
            <a:endParaRPr dirty="0">
              <a:latin typeface="Meiryo UI"/>
              <a:cs typeface="Meiryo UI"/>
            </a:endParaRPr>
          </a:p>
        </p:txBody>
      </p:sp>
      <p:sp>
        <p:nvSpPr>
          <p:cNvPr id="13" name="object 13"/>
          <p:cNvSpPr txBox="1"/>
          <p:nvPr/>
        </p:nvSpPr>
        <p:spPr>
          <a:xfrm>
            <a:off x="7938145" y="6274403"/>
            <a:ext cx="3937332" cy="289823"/>
          </a:xfrm>
          <a:prstGeom prst="rect">
            <a:avLst/>
          </a:prstGeom>
        </p:spPr>
        <p:txBody>
          <a:bodyPr vert="horz" wrap="square" lIns="0" tIns="12700" rIns="0" bIns="0" rtlCol="0">
            <a:spAutoFit/>
          </a:bodyPr>
          <a:lstStyle/>
          <a:p>
            <a:pPr marL="245745" marR="5080" indent="-233679">
              <a:spcBef>
                <a:spcPts val="100"/>
              </a:spcBef>
            </a:pPr>
            <a:r>
              <a:rPr spc="-35" dirty="0">
                <a:latin typeface="Meiryo UI"/>
                <a:cs typeface="Meiryo UI"/>
              </a:rPr>
              <a:t>不要なタンパク質除去に</a:t>
            </a:r>
            <a:r>
              <a:rPr spc="-30" dirty="0">
                <a:latin typeface="Meiryo UI"/>
                <a:cs typeface="Meiryo UI"/>
              </a:rPr>
              <a:t>関連するタンパク質</a:t>
            </a:r>
            <a:endParaRPr dirty="0">
              <a:latin typeface="Meiryo UI"/>
              <a:cs typeface="Meiryo UI"/>
            </a:endParaRPr>
          </a:p>
        </p:txBody>
      </p:sp>
      <p:sp>
        <p:nvSpPr>
          <p:cNvPr id="17" name="正方形/長方形 16">
            <a:extLst>
              <a:ext uri="{FF2B5EF4-FFF2-40B4-BE49-F238E27FC236}">
                <a16:creationId xmlns:a16="http://schemas.microsoft.com/office/drawing/2014/main" id="{DAAFBE2F-B66E-6C05-7668-02248E301C55}"/>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構造が判明したタンパク質</a:t>
            </a: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7147194" y="1945034"/>
            <a:ext cx="4174368" cy="4283910"/>
          </a:xfrm>
          <a:prstGeom prst="rect">
            <a:avLst/>
          </a:prstGeom>
        </p:spPr>
      </p:pic>
      <p:sp>
        <p:nvSpPr>
          <p:cNvPr id="5" name="object 5"/>
          <p:cNvSpPr txBox="1">
            <a:spLocks noGrp="1"/>
          </p:cNvSpPr>
          <p:nvPr>
            <p:ph type="body" idx="1"/>
          </p:nvPr>
        </p:nvSpPr>
        <p:spPr>
          <a:xfrm>
            <a:off x="445476" y="916548"/>
            <a:ext cx="11388969" cy="2056973"/>
          </a:xfrm>
          <a:prstGeom prst="rect">
            <a:avLst/>
          </a:prstGeom>
        </p:spPr>
        <p:txBody>
          <a:bodyPr vert="horz" wrap="square" lIns="0" tIns="12700" rIns="0" bIns="0" rtlCol="0">
            <a:spAutoFit/>
          </a:bodyPr>
          <a:lstStyle/>
          <a:p>
            <a:pPr marL="12700" marR="5080" algn="just">
              <a:lnSpc>
                <a:spcPct val="100000"/>
              </a:lnSpc>
              <a:spcBef>
                <a:spcPts val="100"/>
              </a:spcBef>
            </a:pPr>
            <a:r>
              <a:rPr spc="-10" dirty="0">
                <a:solidFill>
                  <a:srgbClr val="000000"/>
                </a:solidFill>
                <a:latin typeface="Meiryo UI"/>
                <a:cs typeface="Meiryo UI"/>
              </a:rPr>
              <a:t>1958</a:t>
            </a:r>
            <a:r>
              <a:rPr spc="-30" dirty="0">
                <a:solidFill>
                  <a:srgbClr val="000000"/>
                </a:solidFill>
                <a:latin typeface="Meiryo UI"/>
                <a:cs typeface="Meiryo UI"/>
              </a:rPr>
              <a:t>年に</a:t>
            </a:r>
            <a:r>
              <a:rPr spc="-25" dirty="0">
                <a:solidFill>
                  <a:srgbClr val="000000"/>
                </a:solidFill>
                <a:latin typeface="Meiryo UI"/>
                <a:cs typeface="Meiryo UI"/>
              </a:rPr>
              <a:t>X</a:t>
            </a:r>
            <a:r>
              <a:rPr spc="-35" dirty="0">
                <a:solidFill>
                  <a:srgbClr val="000000"/>
                </a:solidFill>
                <a:latin typeface="Meiryo UI"/>
                <a:cs typeface="Meiryo UI"/>
              </a:rPr>
              <a:t>線結晶構造解析という方法で、</a:t>
            </a:r>
            <a:r>
              <a:rPr spc="-10" dirty="0">
                <a:solidFill>
                  <a:srgbClr val="000000"/>
                </a:solidFill>
                <a:latin typeface="Meiryo UI"/>
                <a:cs typeface="Meiryo UI"/>
              </a:rPr>
              <a:t>153</a:t>
            </a:r>
            <a:r>
              <a:rPr spc="-40" dirty="0">
                <a:solidFill>
                  <a:srgbClr val="000000"/>
                </a:solidFill>
                <a:latin typeface="Meiryo UI"/>
                <a:cs typeface="Meiryo UI"/>
              </a:rPr>
              <a:t>個のアミノ酸がつながってできた</a:t>
            </a:r>
            <a:r>
              <a:rPr lang="ja-JP" altLang="en-US" spc="-40" dirty="0">
                <a:solidFill>
                  <a:srgbClr val="000000"/>
                </a:solidFill>
                <a:latin typeface="Meiryo UI"/>
                <a:cs typeface="Meiryo UI"/>
              </a:rPr>
              <a:t>「</a:t>
            </a:r>
            <a:r>
              <a:rPr spc="-40" dirty="0" err="1">
                <a:solidFill>
                  <a:srgbClr val="000000"/>
                </a:solidFill>
                <a:latin typeface="Meiryo UI"/>
                <a:cs typeface="Meiryo UI"/>
              </a:rPr>
              <a:t>ミオグロビン</a:t>
            </a:r>
            <a:r>
              <a:rPr lang="ja-JP" altLang="en-US" spc="-40" dirty="0">
                <a:solidFill>
                  <a:srgbClr val="000000"/>
                </a:solidFill>
                <a:latin typeface="Meiryo UI"/>
                <a:cs typeface="Meiryo UI"/>
              </a:rPr>
              <a:t>」</a:t>
            </a:r>
            <a:r>
              <a:rPr spc="-40" dirty="0" err="1">
                <a:solidFill>
                  <a:srgbClr val="000000"/>
                </a:solidFill>
                <a:latin typeface="Meiryo UI"/>
                <a:cs typeface="Meiryo UI"/>
              </a:rPr>
              <a:t>というタンパク質の構造が世界ではじめて解明されました</a:t>
            </a:r>
            <a:r>
              <a:rPr spc="-40" dirty="0">
                <a:solidFill>
                  <a:srgbClr val="000000"/>
                </a:solidFill>
                <a:latin typeface="Meiryo UI"/>
                <a:cs typeface="Meiryo UI"/>
              </a:rPr>
              <a:t>。</a:t>
            </a:r>
          </a:p>
          <a:p>
            <a:pPr marL="12700" marR="4112260">
              <a:lnSpc>
                <a:spcPct val="100000"/>
              </a:lnSpc>
              <a:spcBef>
                <a:spcPts val="2525"/>
              </a:spcBef>
            </a:pPr>
            <a:r>
              <a:rPr spc="-40" dirty="0" err="1">
                <a:solidFill>
                  <a:srgbClr val="000000"/>
                </a:solidFill>
                <a:latin typeface="Meiryo UI"/>
                <a:cs typeface="Meiryo UI"/>
              </a:rPr>
              <a:t>それ以来、アミノ酸がどのような順番でつながると</a:t>
            </a:r>
            <a:r>
              <a:rPr spc="-40" dirty="0">
                <a:solidFill>
                  <a:srgbClr val="000000"/>
                </a:solidFill>
                <a:latin typeface="Meiryo UI"/>
                <a:cs typeface="Meiryo UI"/>
              </a:rPr>
              <a:t>、</a:t>
            </a:r>
            <a:br>
              <a:rPr lang="en-US" spc="-40" dirty="0">
                <a:solidFill>
                  <a:srgbClr val="000000"/>
                </a:solidFill>
                <a:latin typeface="Meiryo UI"/>
                <a:cs typeface="Meiryo UI"/>
              </a:rPr>
            </a:br>
            <a:r>
              <a:rPr spc="-40" dirty="0" err="1">
                <a:solidFill>
                  <a:srgbClr val="000000"/>
                </a:solidFill>
                <a:latin typeface="Meiryo UI"/>
                <a:cs typeface="Meiryo UI"/>
              </a:rPr>
              <a:t>どのような</a:t>
            </a:r>
            <a:r>
              <a:rPr spc="-50" dirty="0">
                <a:solidFill>
                  <a:srgbClr val="000000"/>
                </a:solidFill>
                <a:latin typeface="Meiryo UI"/>
                <a:cs typeface="Meiryo UI"/>
              </a:rPr>
              <a:t> </a:t>
            </a:r>
            <a:r>
              <a:rPr spc="-40" dirty="0" err="1">
                <a:solidFill>
                  <a:srgbClr val="000000"/>
                </a:solidFill>
                <a:latin typeface="Meiryo UI"/>
                <a:cs typeface="Meiryo UI"/>
              </a:rPr>
              <a:t>タンパク質の構造になるのか</a:t>
            </a:r>
            <a:r>
              <a:rPr lang="ja-JP" altLang="en-US" spc="-40" dirty="0">
                <a:solidFill>
                  <a:srgbClr val="000000"/>
                </a:solidFill>
                <a:latin typeface="Meiryo UI"/>
                <a:cs typeface="Meiryo UI"/>
              </a:rPr>
              <a:t>？</a:t>
            </a:r>
            <a:endParaRPr spc="-40" dirty="0">
              <a:solidFill>
                <a:srgbClr val="000000"/>
              </a:solidFill>
              <a:latin typeface="Meiryo UI"/>
              <a:cs typeface="Meiryo UI"/>
            </a:endParaRPr>
          </a:p>
        </p:txBody>
      </p:sp>
      <p:sp>
        <p:nvSpPr>
          <p:cNvPr id="6" name="object 6"/>
          <p:cNvSpPr txBox="1"/>
          <p:nvPr/>
        </p:nvSpPr>
        <p:spPr>
          <a:xfrm>
            <a:off x="8516406" y="6329974"/>
            <a:ext cx="2199640" cy="391160"/>
          </a:xfrm>
          <a:prstGeom prst="rect">
            <a:avLst/>
          </a:prstGeom>
        </p:spPr>
        <p:txBody>
          <a:bodyPr vert="horz" wrap="square" lIns="0" tIns="12700" rIns="0" bIns="0" rtlCol="0">
            <a:spAutoFit/>
          </a:bodyPr>
          <a:lstStyle/>
          <a:p>
            <a:pPr marL="12700">
              <a:spcBef>
                <a:spcPts val="100"/>
              </a:spcBef>
            </a:pPr>
            <a:r>
              <a:rPr sz="2400" spc="-35" dirty="0">
                <a:latin typeface="Meiryo UI"/>
                <a:cs typeface="Meiryo UI"/>
              </a:rPr>
              <a:t>ミオグロビンの構造</a:t>
            </a:r>
            <a:endParaRPr sz="2400" dirty="0">
              <a:latin typeface="Meiryo UI"/>
              <a:cs typeface="Meiryo UI"/>
            </a:endParaRPr>
          </a:p>
        </p:txBody>
      </p:sp>
      <p:sp>
        <p:nvSpPr>
          <p:cNvPr id="7" name="object 7"/>
          <p:cNvSpPr txBox="1"/>
          <p:nvPr/>
        </p:nvSpPr>
        <p:spPr>
          <a:xfrm>
            <a:off x="529413" y="3504907"/>
            <a:ext cx="6104898" cy="1735732"/>
          </a:xfrm>
          <a:prstGeom prst="rect">
            <a:avLst/>
          </a:prstGeom>
        </p:spPr>
        <p:txBody>
          <a:bodyPr vert="horz" wrap="square" lIns="0" tIns="12065" rIns="0" bIns="0" rtlCol="0">
            <a:spAutoFit/>
          </a:bodyPr>
          <a:lstStyle/>
          <a:p>
            <a:pPr marL="12700" marR="5080" algn="just">
              <a:spcBef>
                <a:spcPts val="95"/>
              </a:spcBef>
            </a:pPr>
            <a:r>
              <a:rPr sz="2800" b="1" spc="-35" dirty="0">
                <a:latin typeface="Meiryo UI"/>
                <a:cs typeface="Meiryo UI"/>
              </a:rPr>
              <a:t>ところが、</a:t>
            </a:r>
            <a:r>
              <a:rPr sz="2800" b="1" spc="-25" dirty="0">
                <a:latin typeface="Meiryo UI"/>
                <a:cs typeface="Meiryo UI"/>
              </a:rPr>
              <a:t>50</a:t>
            </a:r>
            <a:r>
              <a:rPr sz="2800" b="1" spc="-45" dirty="0">
                <a:latin typeface="Meiryo UI"/>
                <a:cs typeface="Meiryo UI"/>
              </a:rPr>
              <a:t>年以上研究されてき</a:t>
            </a:r>
            <a:r>
              <a:rPr sz="2800" b="1" spc="-50" dirty="0">
                <a:latin typeface="Meiryo UI"/>
                <a:cs typeface="Meiryo UI"/>
              </a:rPr>
              <a:t>たにも関わらず、立体構造予測は</a:t>
            </a:r>
            <a:r>
              <a:rPr sz="2800" b="1" spc="-40" dirty="0">
                <a:latin typeface="Meiryo UI"/>
                <a:cs typeface="Meiryo UI"/>
              </a:rPr>
              <a:t>極めて難しく、</a:t>
            </a:r>
            <a:r>
              <a:rPr sz="2800" b="1" spc="-45" dirty="0">
                <a:solidFill>
                  <a:srgbClr val="FF0000"/>
                </a:solidFill>
                <a:latin typeface="Meiryo UI"/>
                <a:cs typeface="Meiryo UI"/>
              </a:rPr>
              <a:t>高性能コンピューターを使用してもほとんど成功し</a:t>
            </a:r>
            <a:r>
              <a:rPr sz="2800" b="1" spc="-25" dirty="0">
                <a:solidFill>
                  <a:srgbClr val="FF0000"/>
                </a:solidFill>
                <a:latin typeface="Meiryo UI"/>
                <a:cs typeface="Meiryo UI"/>
              </a:rPr>
              <a:t>ていませんでした。</a:t>
            </a:r>
            <a:endParaRPr sz="2800" dirty="0">
              <a:latin typeface="Meiryo UI"/>
              <a:cs typeface="Meiryo UI"/>
            </a:endParaRPr>
          </a:p>
        </p:txBody>
      </p:sp>
      <p:sp>
        <p:nvSpPr>
          <p:cNvPr id="11" name="正方形/長方形 10">
            <a:extLst>
              <a:ext uri="{FF2B5EF4-FFF2-40B4-BE49-F238E27FC236}">
                <a16:creationId xmlns:a16="http://schemas.microsoft.com/office/drawing/2014/main" id="{04685308-9D61-F539-06FA-5EE9B0D02D8C}"/>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タンパク質の構造解析</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411772" y="1084516"/>
            <a:ext cx="11368455" cy="5448168"/>
          </a:xfrm>
          <a:prstGeom prst="rect">
            <a:avLst/>
          </a:prstGeom>
        </p:spPr>
      </p:pic>
      <p:sp>
        <p:nvSpPr>
          <p:cNvPr id="17" name="正方形/長方形 16">
            <a:extLst>
              <a:ext uri="{FF2B5EF4-FFF2-40B4-BE49-F238E27FC236}">
                <a16:creationId xmlns:a16="http://schemas.microsoft.com/office/drawing/2014/main" id="{C4F8DDED-ECC7-CD63-B948-AD1F339FCD36}"/>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ｐＬＤＤＴ</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951212" y="6426809"/>
            <a:ext cx="180975" cy="197490"/>
          </a:xfrm>
          <a:prstGeom prst="rect">
            <a:avLst/>
          </a:prstGeom>
        </p:spPr>
        <p:txBody>
          <a:bodyPr vert="horz" wrap="square" lIns="0" tIns="12700" rIns="0" bIns="0" rtlCol="0">
            <a:spAutoFit/>
          </a:bodyPr>
          <a:lstStyle/>
          <a:p>
            <a:pPr marL="12700">
              <a:spcBef>
                <a:spcPts val="100"/>
              </a:spcBef>
            </a:pPr>
            <a:r>
              <a:rPr sz="1200" spc="-25" dirty="0">
                <a:solidFill>
                  <a:srgbClr val="888888"/>
                </a:solidFill>
                <a:latin typeface="Calibri"/>
                <a:cs typeface="Calibri"/>
              </a:rPr>
              <a:t>10</a:t>
            </a:r>
            <a:endParaRPr sz="1200">
              <a:latin typeface="Calibri"/>
              <a:cs typeface="Calibri"/>
            </a:endParaRPr>
          </a:p>
        </p:txBody>
      </p:sp>
      <p:pic>
        <p:nvPicPr>
          <p:cNvPr id="4" name="object 4"/>
          <p:cNvPicPr/>
          <p:nvPr/>
        </p:nvPicPr>
        <p:blipFill>
          <a:blip r:embed="rId2" cstate="print"/>
          <a:stretch>
            <a:fillRect/>
          </a:stretch>
        </p:blipFill>
        <p:spPr>
          <a:xfrm>
            <a:off x="624254" y="704885"/>
            <a:ext cx="4422178" cy="4956166"/>
          </a:xfrm>
          <a:prstGeom prst="rect">
            <a:avLst/>
          </a:prstGeom>
        </p:spPr>
      </p:pic>
      <p:sp>
        <p:nvSpPr>
          <p:cNvPr id="5" name="object 5"/>
          <p:cNvSpPr txBox="1"/>
          <p:nvPr/>
        </p:nvSpPr>
        <p:spPr>
          <a:xfrm>
            <a:off x="4202821" y="1394439"/>
            <a:ext cx="6696075" cy="5229860"/>
          </a:xfrm>
          <a:prstGeom prst="rect">
            <a:avLst/>
          </a:prstGeom>
        </p:spPr>
        <p:txBody>
          <a:bodyPr vert="horz" wrap="square" lIns="0" tIns="12700" rIns="0" bIns="0" rtlCol="0">
            <a:spAutoFit/>
          </a:bodyPr>
          <a:lstStyle/>
          <a:p>
            <a:pPr marL="2201545" marR="248920" indent="744855">
              <a:spcBef>
                <a:spcPts val="100"/>
              </a:spcBef>
            </a:pPr>
            <a:r>
              <a:rPr sz="2400" spc="-10" dirty="0">
                <a:solidFill>
                  <a:srgbClr val="1F2021"/>
                </a:solidFill>
                <a:latin typeface="ＭＳ Ｐゴシック"/>
                <a:cs typeface="ＭＳ Ｐゴシック"/>
              </a:rPr>
              <a:t>残基間の位置関係は</a:t>
            </a:r>
            <a:r>
              <a:rPr sz="2400" spc="-50" dirty="0">
                <a:solidFill>
                  <a:srgbClr val="1F2021"/>
                </a:solidFill>
                <a:latin typeface="ＭＳ Ｐゴシック"/>
                <a:cs typeface="ＭＳ Ｐゴシック"/>
              </a:rPr>
              <a:t> </a:t>
            </a:r>
            <a:r>
              <a:rPr sz="2400" dirty="0">
                <a:solidFill>
                  <a:srgbClr val="1F2021"/>
                </a:solidFill>
                <a:latin typeface="Arial"/>
                <a:cs typeface="Arial"/>
              </a:rPr>
              <a:t>Predicted</a:t>
            </a:r>
            <a:r>
              <a:rPr sz="2400" spc="-60" dirty="0">
                <a:solidFill>
                  <a:srgbClr val="1F2021"/>
                </a:solidFill>
                <a:latin typeface="Arial"/>
                <a:cs typeface="Arial"/>
              </a:rPr>
              <a:t> </a:t>
            </a:r>
            <a:r>
              <a:rPr sz="2400" dirty="0">
                <a:solidFill>
                  <a:srgbClr val="1F2021"/>
                </a:solidFill>
                <a:latin typeface="Arial"/>
                <a:cs typeface="Arial"/>
              </a:rPr>
              <a:t>aligned</a:t>
            </a:r>
            <a:r>
              <a:rPr sz="2400" spc="-35" dirty="0">
                <a:solidFill>
                  <a:srgbClr val="1F2021"/>
                </a:solidFill>
                <a:latin typeface="Arial"/>
                <a:cs typeface="Arial"/>
              </a:rPr>
              <a:t> </a:t>
            </a:r>
            <a:r>
              <a:rPr sz="2400" dirty="0">
                <a:solidFill>
                  <a:srgbClr val="1F2021"/>
                </a:solidFill>
                <a:latin typeface="Arial"/>
                <a:cs typeface="Arial"/>
              </a:rPr>
              <a:t>error</a:t>
            </a:r>
            <a:r>
              <a:rPr sz="2400" spc="-55" dirty="0">
                <a:solidFill>
                  <a:srgbClr val="1F2021"/>
                </a:solidFill>
                <a:latin typeface="Arial"/>
                <a:cs typeface="Arial"/>
              </a:rPr>
              <a:t> (</a:t>
            </a:r>
            <a:r>
              <a:rPr sz="2400" spc="-45" dirty="0">
                <a:solidFill>
                  <a:srgbClr val="1F2021"/>
                </a:solidFill>
                <a:latin typeface="Arial"/>
                <a:cs typeface="Arial"/>
              </a:rPr>
              <a:t>PAE)</a:t>
            </a:r>
            <a:r>
              <a:rPr sz="2400" spc="-50" dirty="0">
                <a:solidFill>
                  <a:srgbClr val="1F2021"/>
                </a:solidFill>
                <a:latin typeface="ＭＳ Ｐゴシック"/>
                <a:cs typeface="ＭＳ Ｐゴシック"/>
              </a:rPr>
              <a:t>で</a:t>
            </a:r>
            <a:r>
              <a:rPr sz="2400" spc="-30" dirty="0">
                <a:solidFill>
                  <a:srgbClr val="1F2021"/>
                </a:solidFill>
                <a:latin typeface="ＭＳ Ｐゴシック"/>
                <a:cs typeface="ＭＳ Ｐゴシック"/>
              </a:rPr>
              <a:t>その信頼性が予測されている。</a:t>
            </a:r>
            <a:endParaRPr sz="2400" dirty="0">
              <a:latin typeface="ＭＳ Ｐゴシック"/>
              <a:cs typeface="ＭＳ Ｐゴシック"/>
            </a:endParaRPr>
          </a:p>
          <a:p>
            <a:pPr marL="2456180" marR="504825" algn="ctr">
              <a:spcBef>
                <a:spcPts val="2450"/>
              </a:spcBef>
            </a:pPr>
            <a:r>
              <a:rPr sz="2400" dirty="0">
                <a:solidFill>
                  <a:srgbClr val="1F2021"/>
                </a:solidFill>
                <a:latin typeface="ＭＳ Ｐゴシック"/>
                <a:cs typeface="ＭＳ Ｐゴシック"/>
              </a:rPr>
              <a:t>縦</a:t>
            </a:r>
            <a:r>
              <a:rPr sz="2400" dirty="0">
                <a:solidFill>
                  <a:srgbClr val="1F2021"/>
                </a:solidFill>
                <a:latin typeface="Arial"/>
                <a:cs typeface="Arial"/>
              </a:rPr>
              <a:t>/</a:t>
            </a:r>
            <a:r>
              <a:rPr sz="2400" spc="-35" dirty="0">
                <a:solidFill>
                  <a:srgbClr val="1F2021"/>
                </a:solidFill>
                <a:latin typeface="ＭＳ Ｐゴシック"/>
                <a:cs typeface="ＭＳ Ｐゴシック"/>
              </a:rPr>
              <a:t>横軸はともにタンパク質の</a:t>
            </a:r>
            <a:r>
              <a:rPr sz="2400" spc="-40" dirty="0">
                <a:solidFill>
                  <a:srgbClr val="1F2021"/>
                </a:solidFill>
                <a:latin typeface="ＭＳ Ｐゴシック"/>
                <a:cs typeface="ＭＳ Ｐゴシック"/>
              </a:rPr>
              <a:t>アミノ酸番号を意味する。</a:t>
            </a:r>
            <a:endParaRPr sz="2400" dirty="0">
              <a:latin typeface="ＭＳ Ｐゴシック"/>
              <a:cs typeface="ＭＳ Ｐゴシック"/>
            </a:endParaRPr>
          </a:p>
          <a:p>
            <a:pPr marL="1941830" algn="ctr"/>
            <a:r>
              <a:rPr sz="2400" spc="-15" dirty="0">
                <a:solidFill>
                  <a:srgbClr val="1F2021"/>
                </a:solidFill>
                <a:latin typeface="Arial"/>
                <a:cs typeface="Arial"/>
              </a:rPr>
              <a:t>x</a:t>
            </a:r>
            <a:r>
              <a:rPr sz="2400" spc="-10" dirty="0">
                <a:solidFill>
                  <a:srgbClr val="1F2021"/>
                </a:solidFill>
                <a:latin typeface="ＭＳ Ｐゴシック"/>
                <a:cs typeface="ＭＳ Ｐゴシック"/>
              </a:rPr>
              <a:t>番目の残基と</a:t>
            </a:r>
            <a:r>
              <a:rPr sz="2400" spc="-10" dirty="0">
                <a:solidFill>
                  <a:srgbClr val="1F2021"/>
                </a:solidFill>
                <a:latin typeface="Arial"/>
                <a:cs typeface="Arial"/>
              </a:rPr>
              <a:t>y</a:t>
            </a:r>
            <a:r>
              <a:rPr sz="2400" spc="-20" dirty="0">
                <a:solidFill>
                  <a:srgbClr val="1F2021"/>
                </a:solidFill>
                <a:latin typeface="ＭＳ Ｐゴシック"/>
                <a:cs typeface="ＭＳ Ｐゴシック"/>
              </a:rPr>
              <a:t>番目の残基の</a:t>
            </a:r>
            <a:endParaRPr sz="2400" dirty="0">
              <a:latin typeface="ＭＳ Ｐゴシック"/>
              <a:cs typeface="ＭＳ Ｐゴシック"/>
            </a:endParaRPr>
          </a:p>
          <a:p>
            <a:pPr marL="1941195" algn="ctr">
              <a:spcBef>
                <a:spcPts val="5"/>
              </a:spcBef>
            </a:pPr>
            <a:r>
              <a:rPr sz="2400" spc="-25" dirty="0">
                <a:solidFill>
                  <a:srgbClr val="1F2021"/>
                </a:solidFill>
                <a:latin typeface="ＭＳ Ｐゴシック"/>
                <a:cs typeface="ＭＳ Ｐゴシック"/>
              </a:rPr>
              <a:t>位置関係のずれを予測している。</a:t>
            </a:r>
            <a:endParaRPr sz="2400" dirty="0">
              <a:latin typeface="ＭＳ Ｐゴシック"/>
              <a:cs typeface="ＭＳ Ｐゴシック"/>
            </a:endParaRPr>
          </a:p>
          <a:p>
            <a:pPr marL="1943735" algn="ctr">
              <a:spcBef>
                <a:spcPts val="1115"/>
              </a:spcBef>
            </a:pPr>
            <a:r>
              <a:rPr sz="2400" dirty="0">
                <a:solidFill>
                  <a:srgbClr val="1F2021"/>
                </a:solidFill>
                <a:latin typeface="Arial"/>
                <a:cs typeface="Arial"/>
              </a:rPr>
              <a:t>x</a:t>
            </a:r>
            <a:r>
              <a:rPr sz="2400" spc="-5" dirty="0">
                <a:solidFill>
                  <a:srgbClr val="1F2021"/>
                </a:solidFill>
                <a:latin typeface="Arial"/>
                <a:cs typeface="Arial"/>
              </a:rPr>
              <a:t> = </a:t>
            </a:r>
            <a:r>
              <a:rPr sz="2400" spc="-10" dirty="0">
                <a:solidFill>
                  <a:srgbClr val="1F2021"/>
                </a:solidFill>
                <a:latin typeface="Arial"/>
                <a:cs typeface="Arial"/>
              </a:rPr>
              <a:t>y</a:t>
            </a:r>
            <a:r>
              <a:rPr sz="2400" spc="-15" dirty="0">
                <a:solidFill>
                  <a:srgbClr val="1F2021"/>
                </a:solidFill>
                <a:latin typeface="ＭＳ Ｐゴシック"/>
                <a:cs typeface="ＭＳ Ｐゴシック"/>
              </a:rPr>
              <a:t>の場合、位置関係は同じ場所に</a:t>
            </a:r>
            <a:endParaRPr sz="2400" dirty="0">
              <a:latin typeface="ＭＳ Ｐゴシック"/>
              <a:cs typeface="ＭＳ Ｐゴシック"/>
            </a:endParaRPr>
          </a:p>
          <a:p>
            <a:pPr marL="2339975" marR="390525" indent="1905" algn="ctr">
              <a:spcBef>
                <a:spcPts val="5"/>
              </a:spcBef>
            </a:pPr>
            <a:r>
              <a:rPr sz="2400" spc="-40" dirty="0">
                <a:solidFill>
                  <a:srgbClr val="1F2021"/>
                </a:solidFill>
                <a:latin typeface="ＭＳ Ｐゴシック"/>
                <a:cs typeface="ＭＳ Ｐゴシック"/>
              </a:rPr>
              <a:t>なるので、ずれるはずがない。</a:t>
            </a:r>
            <a:r>
              <a:rPr sz="2400" spc="-35" dirty="0">
                <a:solidFill>
                  <a:srgbClr val="1F2021"/>
                </a:solidFill>
                <a:latin typeface="ＭＳ Ｐゴシック"/>
                <a:cs typeface="ＭＳ Ｐゴシック"/>
              </a:rPr>
              <a:t>つまり、常に予測からのずれは</a:t>
            </a:r>
            <a:r>
              <a:rPr sz="2400" spc="-50" dirty="0">
                <a:solidFill>
                  <a:srgbClr val="1F2021"/>
                </a:solidFill>
                <a:latin typeface="ＭＳ Ｐゴシック"/>
                <a:cs typeface="ＭＳ Ｐゴシック"/>
              </a:rPr>
              <a:t> </a:t>
            </a:r>
            <a:r>
              <a:rPr sz="2400" dirty="0">
                <a:solidFill>
                  <a:srgbClr val="1F2021"/>
                </a:solidFill>
                <a:latin typeface="Arial"/>
                <a:cs typeface="Arial"/>
              </a:rPr>
              <a:t>0</a:t>
            </a:r>
            <a:r>
              <a:rPr sz="2400" spc="5" dirty="0">
                <a:solidFill>
                  <a:srgbClr val="1F2021"/>
                </a:solidFill>
                <a:latin typeface="Arial"/>
                <a:cs typeface="Arial"/>
              </a:rPr>
              <a:t> </a:t>
            </a:r>
            <a:r>
              <a:rPr sz="2400" dirty="0">
                <a:solidFill>
                  <a:srgbClr val="1F2021"/>
                </a:solidFill>
                <a:latin typeface="Arial"/>
                <a:cs typeface="Arial"/>
              </a:rPr>
              <a:t>Å</a:t>
            </a:r>
            <a:r>
              <a:rPr sz="2400" spc="-25" dirty="0">
                <a:solidFill>
                  <a:srgbClr val="1F2021"/>
                </a:solidFill>
                <a:latin typeface="ＭＳ Ｐゴシック"/>
                <a:cs typeface="ＭＳ Ｐゴシック"/>
              </a:rPr>
              <a:t>となっている</a:t>
            </a:r>
            <a:endParaRPr sz="2400" dirty="0">
              <a:latin typeface="ＭＳ Ｐゴシック"/>
              <a:cs typeface="ＭＳ Ｐゴシック"/>
            </a:endParaRPr>
          </a:p>
          <a:p>
            <a:pPr marL="12700">
              <a:spcBef>
                <a:spcPts val="2840"/>
              </a:spcBef>
            </a:pPr>
            <a:r>
              <a:rPr sz="2400" spc="-35" dirty="0">
                <a:solidFill>
                  <a:srgbClr val="1F2021"/>
                </a:solidFill>
                <a:latin typeface="ＭＳ Ｐゴシック"/>
                <a:cs typeface="ＭＳ Ｐゴシック"/>
              </a:rPr>
              <a:t>大事なのは、</a:t>
            </a:r>
            <a:r>
              <a:rPr sz="2400" dirty="0">
                <a:solidFill>
                  <a:srgbClr val="1F2021"/>
                </a:solidFill>
                <a:latin typeface="Arial"/>
                <a:cs typeface="Arial"/>
              </a:rPr>
              <a:t>x</a:t>
            </a:r>
            <a:r>
              <a:rPr sz="2400" spc="15" dirty="0">
                <a:solidFill>
                  <a:srgbClr val="1F2021"/>
                </a:solidFill>
                <a:latin typeface="Arial"/>
                <a:cs typeface="Arial"/>
              </a:rPr>
              <a:t> = </a:t>
            </a:r>
            <a:r>
              <a:rPr sz="2400" spc="-10" dirty="0">
                <a:solidFill>
                  <a:srgbClr val="1F2021"/>
                </a:solidFill>
                <a:latin typeface="Arial"/>
                <a:cs typeface="Arial"/>
              </a:rPr>
              <a:t>y</a:t>
            </a:r>
            <a:r>
              <a:rPr sz="2400" spc="-10" dirty="0">
                <a:solidFill>
                  <a:srgbClr val="1F2021"/>
                </a:solidFill>
                <a:latin typeface="ＭＳ Ｐゴシック"/>
                <a:cs typeface="ＭＳ Ｐゴシック"/>
              </a:rPr>
              <a:t>ではないところの色</a:t>
            </a:r>
            <a:endParaRPr sz="2400" dirty="0">
              <a:latin typeface="ＭＳ Ｐゴシック"/>
              <a:cs typeface="ＭＳ Ｐゴシック"/>
            </a:endParaRPr>
          </a:p>
        </p:txBody>
      </p:sp>
      <p:sp>
        <p:nvSpPr>
          <p:cNvPr id="8" name="正方形/長方形 7">
            <a:extLst>
              <a:ext uri="{FF2B5EF4-FFF2-40B4-BE49-F238E27FC236}">
                <a16:creationId xmlns:a16="http://schemas.microsoft.com/office/drawing/2014/main" id="{F256A21C-F1B1-C83C-A64D-8C7BF1E28A2F}"/>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PAE</a:t>
            </a: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915731" y="1952837"/>
            <a:ext cx="2890520" cy="1844039"/>
          </a:xfrm>
          <a:prstGeom prst="rect">
            <a:avLst/>
          </a:prstGeom>
        </p:spPr>
      </p:pic>
      <p:sp>
        <p:nvSpPr>
          <p:cNvPr id="4" name="object 4"/>
          <p:cNvSpPr txBox="1"/>
          <p:nvPr/>
        </p:nvSpPr>
        <p:spPr>
          <a:xfrm>
            <a:off x="267630" y="3151491"/>
            <a:ext cx="2084510" cy="228268"/>
          </a:xfrm>
          <a:prstGeom prst="rect">
            <a:avLst/>
          </a:prstGeom>
        </p:spPr>
        <p:txBody>
          <a:bodyPr vert="horz" wrap="square" lIns="0" tIns="12700" rIns="0" bIns="0" rtlCol="0">
            <a:spAutoFit/>
          </a:bodyPr>
          <a:lstStyle/>
          <a:p>
            <a:pPr marL="12700">
              <a:spcBef>
                <a:spcPts val="100"/>
              </a:spcBef>
            </a:pPr>
            <a:r>
              <a:rPr sz="1400" dirty="0">
                <a:latin typeface="BIZ UDPゴシック" panose="020B0400000000000000" pitchFamily="50" charset="-128"/>
                <a:ea typeface="BIZ UDPゴシック" panose="020B0400000000000000" pitchFamily="50" charset="-128"/>
                <a:cs typeface="Calibri"/>
              </a:rPr>
              <a:t>Cα</a:t>
            </a:r>
            <a:r>
              <a:rPr sz="1400" spc="-15" dirty="0">
                <a:latin typeface="BIZ UDPゴシック" panose="020B0400000000000000" pitchFamily="50" charset="-128"/>
                <a:ea typeface="BIZ UDPゴシック" panose="020B0400000000000000" pitchFamily="50" charset="-128"/>
                <a:cs typeface="Calibri"/>
              </a:rPr>
              <a:t> </a:t>
            </a:r>
            <a:r>
              <a:rPr sz="1400" dirty="0">
                <a:latin typeface="BIZ UDPゴシック" panose="020B0400000000000000" pitchFamily="50" charset="-128"/>
                <a:ea typeface="BIZ UDPゴシック" panose="020B0400000000000000" pitchFamily="50" charset="-128"/>
                <a:cs typeface="Calibri"/>
              </a:rPr>
              <a:t>RMSD</a:t>
            </a:r>
            <a:r>
              <a:rPr sz="1400" spc="-20" dirty="0">
                <a:latin typeface="BIZ UDPゴシック" panose="020B0400000000000000" pitchFamily="50" charset="-128"/>
                <a:ea typeface="BIZ UDPゴシック" panose="020B0400000000000000" pitchFamily="50" charset="-128"/>
                <a:cs typeface="Calibri"/>
              </a:rPr>
              <a:t> </a:t>
            </a:r>
            <a:r>
              <a:rPr sz="1400" dirty="0">
                <a:latin typeface="BIZ UDPゴシック" panose="020B0400000000000000" pitchFamily="50" charset="-128"/>
                <a:ea typeface="BIZ UDPゴシック" panose="020B0400000000000000" pitchFamily="50" charset="-128"/>
                <a:cs typeface="Calibri"/>
              </a:rPr>
              <a:t>=</a:t>
            </a:r>
            <a:r>
              <a:rPr sz="1400" spc="-15" dirty="0">
                <a:latin typeface="BIZ UDPゴシック" panose="020B0400000000000000" pitchFamily="50" charset="-128"/>
                <a:ea typeface="BIZ UDPゴシック" panose="020B0400000000000000" pitchFamily="50" charset="-128"/>
                <a:cs typeface="Calibri"/>
              </a:rPr>
              <a:t> </a:t>
            </a:r>
            <a:r>
              <a:rPr sz="1400" dirty="0">
                <a:latin typeface="BIZ UDPゴシック" panose="020B0400000000000000" pitchFamily="50" charset="-128"/>
                <a:ea typeface="BIZ UDPゴシック" panose="020B0400000000000000" pitchFamily="50" charset="-128"/>
                <a:cs typeface="Calibri"/>
              </a:rPr>
              <a:t>1.77</a:t>
            </a:r>
            <a:r>
              <a:rPr sz="1400" spc="-10" dirty="0">
                <a:latin typeface="BIZ UDPゴシック" panose="020B0400000000000000" pitchFamily="50" charset="-128"/>
                <a:ea typeface="BIZ UDPゴシック" panose="020B0400000000000000" pitchFamily="50" charset="-128"/>
                <a:cs typeface="Calibri"/>
              </a:rPr>
              <a:t> </a:t>
            </a:r>
            <a:r>
              <a:rPr sz="1400" spc="-50" dirty="0">
                <a:latin typeface="BIZ UDPゴシック" panose="020B0400000000000000" pitchFamily="50" charset="-128"/>
                <a:ea typeface="BIZ UDPゴシック" panose="020B0400000000000000" pitchFamily="50" charset="-128"/>
                <a:cs typeface="Calibri"/>
              </a:rPr>
              <a:t>Å</a:t>
            </a:r>
            <a:endParaRPr sz="1400" dirty="0">
              <a:latin typeface="BIZ UDPゴシック" panose="020B0400000000000000" pitchFamily="50" charset="-128"/>
              <a:ea typeface="BIZ UDPゴシック" panose="020B0400000000000000" pitchFamily="50" charset="-128"/>
              <a:cs typeface="Calibri"/>
            </a:endParaRPr>
          </a:p>
        </p:txBody>
      </p:sp>
      <p:sp>
        <p:nvSpPr>
          <p:cNvPr id="5" name="object 5"/>
          <p:cNvSpPr txBox="1"/>
          <p:nvPr/>
        </p:nvSpPr>
        <p:spPr>
          <a:xfrm>
            <a:off x="158549" y="5123714"/>
            <a:ext cx="4821491" cy="487185"/>
          </a:xfrm>
          <a:prstGeom prst="rect">
            <a:avLst/>
          </a:prstGeom>
        </p:spPr>
        <p:txBody>
          <a:bodyPr vert="horz" wrap="square" lIns="0" tIns="9525" rIns="0" bIns="0" rtlCol="0">
            <a:spAutoFit/>
          </a:bodyPr>
          <a:lstStyle/>
          <a:p>
            <a:pPr marL="12700" marR="5080" algn="ctr">
              <a:lnSpc>
                <a:spcPct val="101400"/>
              </a:lnSpc>
              <a:spcBef>
                <a:spcPts val="75"/>
              </a:spcBef>
            </a:pPr>
            <a:r>
              <a:rPr sz="1600" dirty="0" err="1">
                <a:latin typeface="BIZ UDPゴシック" panose="020B0400000000000000" pitchFamily="50" charset="-128"/>
                <a:ea typeface="BIZ UDPゴシック" panose="020B0400000000000000" pitchFamily="50" charset="-128"/>
                <a:cs typeface="游ゴシック"/>
              </a:rPr>
              <a:t>結晶ができて</a:t>
            </a:r>
            <a:r>
              <a:rPr sz="1600" spc="-10" dirty="0" err="1">
                <a:latin typeface="BIZ UDPゴシック" panose="020B0400000000000000" pitchFamily="50" charset="-128"/>
                <a:ea typeface="BIZ UDPゴシック" panose="020B0400000000000000" pitchFamily="50" charset="-128"/>
                <a:cs typeface="Calibri"/>
              </a:rPr>
              <a:t>X</a:t>
            </a:r>
            <a:r>
              <a:rPr sz="1600" spc="-10" dirty="0" err="1">
                <a:latin typeface="BIZ UDPゴシック" panose="020B0400000000000000" pitchFamily="50" charset="-128"/>
                <a:ea typeface="BIZ UDPゴシック" panose="020B0400000000000000" pitchFamily="50" charset="-128"/>
                <a:cs typeface="游ゴシック"/>
              </a:rPr>
              <a:t>線の反射データ</a:t>
            </a:r>
            <a:r>
              <a:rPr sz="1600" dirty="0" err="1">
                <a:latin typeface="BIZ UDPゴシック" panose="020B0400000000000000" pitchFamily="50" charset="-128"/>
                <a:ea typeface="BIZ UDPゴシック" panose="020B0400000000000000" pitchFamily="50" charset="-128"/>
                <a:cs typeface="游ゴシック"/>
              </a:rPr>
              <a:t>も得られる</a:t>
            </a:r>
            <a:r>
              <a:rPr sz="1600" dirty="0">
                <a:latin typeface="BIZ UDPゴシック" panose="020B0400000000000000" pitchFamily="50" charset="-128"/>
                <a:ea typeface="BIZ UDPゴシック" panose="020B0400000000000000" pitchFamily="50" charset="-128"/>
                <a:cs typeface="游ゴシック"/>
              </a:rPr>
              <a:t>！</a:t>
            </a:r>
            <a:endParaRPr lang="en-US" sz="1600" dirty="0">
              <a:latin typeface="BIZ UDPゴシック" panose="020B0400000000000000" pitchFamily="50" charset="-128"/>
              <a:ea typeface="BIZ UDPゴシック" panose="020B0400000000000000" pitchFamily="50" charset="-128"/>
              <a:cs typeface="游ゴシック"/>
            </a:endParaRPr>
          </a:p>
          <a:p>
            <a:pPr marL="12700" marR="5080" algn="ctr">
              <a:lnSpc>
                <a:spcPct val="101400"/>
              </a:lnSpc>
              <a:spcBef>
                <a:spcPts val="75"/>
              </a:spcBef>
            </a:pPr>
            <a:r>
              <a:rPr sz="1600" dirty="0">
                <a:latin typeface="BIZ UDPゴシック" panose="020B0400000000000000" pitchFamily="50" charset="-128"/>
                <a:ea typeface="BIZ UDPゴシック" panose="020B0400000000000000" pitchFamily="50" charset="-128"/>
                <a:cs typeface="游ゴシック"/>
              </a:rPr>
              <a:t>（</a:t>
            </a:r>
            <a:r>
              <a:rPr sz="1600" spc="-25" dirty="0">
                <a:latin typeface="BIZ UDPゴシック" panose="020B0400000000000000" pitchFamily="50" charset="-128"/>
                <a:ea typeface="BIZ UDPゴシック" panose="020B0400000000000000" pitchFamily="50" charset="-128"/>
                <a:cs typeface="游ゴシック"/>
              </a:rPr>
              <a:t>分解能 </a:t>
            </a:r>
            <a:r>
              <a:rPr sz="1600" dirty="0">
                <a:latin typeface="BIZ UDPゴシック" panose="020B0400000000000000" pitchFamily="50" charset="-128"/>
                <a:ea typeface="BIZ UDPゴシック" panose="020B0400000000000000" pitchFamily="50" charset="-128"/>
                <a:cs typeface="Calibri"/>
              </a:rPr>
              <a:t>2.0</a:t>
            </a:r>
            <a:r>
              <a:rPr sz="1600" spc="-5" dirty="0">
                <a:latin typeface="BIZ UDPゴシック" panose="020B0400000000000000" pitchFamily="50" charset="-128"/>
                <a:ea typeface="BIZ UDPゴシック" panose="020B0400000000000000" pitchFamily="50" charset="-128"/>
                <a:cs typeface="Calibri"/>
              </a:rPr>
              <a:t> </a:t>
            </a:r>
            <a:r>
              <a:rPr sz="1600" spc="-25" dirty="0">
                <a:latin typeface="BIZ UDPゴシック" panose="020B0400000000000000" pitchFamily="50" charset="-128"/>
                <a:ea typeface="BIZ UDPゴシック" panose="020B0400000000000000" pitchFamily="50" charset="-128"/>
                <a:cs typeface="Calibri"/>
              </a:rPr>
              <a:t>Å!</a:t>
            </a:r>
            <a:r>
              <a:rPr sz="1600" spc="-25" dirty="0">
                <a:latin typeface="BIZ UDPゴシック" panose="020B0400000000000000" pitchFamily="50" charset="-128"/>
                <a:ea typeface="BIZ UDPゴシック" panose="020B0400000000000000" pitchFamily="50" charset="-128"/>
                <a:cs typeface="游ゴシック"/>
              </a:rPr>
              <a:t>）</a:t>
            </a:r>
            <a:endParaRPr sz="1600" dirty="0">
              <a:latin typeface="BIZ UDPゴシック" panose="020B0400000000000000" pitchFamily="50" charset="-128"/>
              <a:ea typeface="BIZ UDPゴシック" panose="020B0400000000000000" pitchFamily="50" charset="-128"/>
              <a:cs typeface="游ゴシック"/>
            </a:endParaRPr>
          </a:p>
        </p:txBody>
      </p:sp>
      <p:sp>
        <p:nvSpPr>
          <p:cNvPr id="6" name="object 6"/>
          <p:cNvSpPr txBox="1"/>
          <p:nvPr/>
        </p:nvSpPr>
        <p:spPr>
          <a:xfrm>
            <a:off x="6620608" y="5953695"/>
            <a:ext cx="4296882" cy="443711"/>
          </a:xfrm>
          <a:prstGeom prst="rect">
            <a:avLst/>
          </a:prstGeom>
        </p:spPr>
        <p:txBody>
          <a:bodyPr vert="horz" wrap="square" lIns="0" tIns="12700" rIns="0" bIns="0" rtlCol="0">
            <a:spAutoFit/>
          </a:bodyPr>
          <a:lstStyle/>
          <a:p>
            <a:pPr algn="ctr">
              <a:spcBef>
                <a:spcPts val="100"/>
              </a:spcBef>
            </a:pPr>
            <a:r>
              <a:rPr sz="1400" spc="-10" dirty="0">
                <a:latin typeface="BIZ UDPゴシック" panose="020B0400000000000000" pitchFamily="50" charset="-128"/>
                <a:ea typeface="BIZ UDPゴシック" panose="020B0400000000000000" pitchFamily="50" charset="-128"/>
                <a:cs typeface="Calibri"/>
              </a:rPr>
              <a:t>2021</a:t>
            </a:r>
            <a:r>
              <a:rPr sz="1400" dirty="0">
                <a:latin typeface="BIZ UDPゴシック" panose="020B0400000000000000" pitchFamily="50" charset="-128"/>
                <a:ea typeface="BIZ UDPゴシック" panose="020B0400000000000000" pitchFamily="50" charset="-128"/>
                <a:cs typeface="游ゴシック"/>
              </a:rPr>
              <a:t>年</a:t>
            </a:r>
            <a:r>
              <a:rPr sz="1400" spc="-10" dirty="0">
                <a:latin typeface="BIZ UDPゴシック" panose="020B0400000000000000" pitchFamily="50" charset="-128"/>
                <a:ea typeface="BIZ UDPゴシック" panose="020B0400000000000000" pitchFamily="50" charset="-128"/>
                <a:cs typeface="Calibri"/>
              </a:rPr>
              <a:t>7</a:t>
            </a:r>
            <a:r>
              <a:rPr sz="1400" spc="-50" dirty="0">
                <a:latin typeface="BIZ UDPゴシック" panose="020B0400000000000000" pitchFamily="50" charset="-128"/>
                <a:ea typeface="BIZ UDPゴシック" panose="020B0400000000000000" pitchFamily="50" charset="-128"/>
                <a:cs typeface="游ゴシック"/>
              </a:rPr>
              <a:t>⽉</a:t>
            </a:r>
            <a:endParaRPr sz="1400" dirty="0">
              <a:latin typeface="BIZ UDPゴシック" panose="020B0400000000000000" pitchFamily="50" charset="-128"/>
              <a:ea typeface="BIZ UDPゴシック" panose="020B0400000000000000" pitchFamily="50" charset="-128"/>
              <a:cs typeface="游ゴシック"/>
            </a:endParaRPr>
          </a:p>
          <a:p>
            <a:pPr marL="49530" marR="41910" algn="ctr">
              <a:spcBef>
                <a:spcPts val="20"/>
              </a:spcBef>
            </a:pPr>
            <a:r>
              <a:rPr sz="1400" spc="-10" dirty="0">
                <a:latin typeface="BIZ UDPゴシック" panose="020B0400000000000000" pitchFamily="50" charset="-128"/>
                <a:ea typeface="BIZ UDPゴシック" panose="020B0400000000000000" pitchFamily="50" charset="-128"/>
                <a:cs typeface="Calibri"/>
              </a:rPr>
              <a:t>AlphaFold2</a:t>
            </a:r>
            <a:r>
              <a:rPr sz="1400" spc="-25" dirty="0">
                <a:latin typeface="BIZ UDPゴシック" panose="020B0400000000000000" pitchFamily="50" charset="-128"/>
                <a:ea typeface="BIZ UDPゴシック" panose="020B0400000000000000" pitchFamily="50" charset="-128"/>
                <a:cs typeface="游ゴシック"/>
              </a:rPr>
              <a:t>登場</a:t>
            </a:r>
            <a:r>
              <a:rPr sz="1400" spc="-10" dirty="0">
                <a:latin typeface="BIZ UDPゴシック" panose="020B0400000000000000" pitchFamily="50" charset="-128"/>
                <a:ea typeface="BIZ UDPゴシック" panose="020B0400000000000000" pitchFamily="50" charset="-128"/>
                <a:cs typeface="游ゴシック"/>
              </a:rPr>
              <a:t>予測構造がほとんど同じ！</a:t>
            </a:r>
            <a:endParaRPr sz="1400" dirty="0">
              <a:latin typeface="BIZ UDPゴシック" panose="020B0400000000000000" pitchFamily="50" charset="-128"/>
              <a:ea typeface="BIZ UDPゴシック" panose="020B0400000000000000" pitchFamily="50" charset="-128"/>
              <a:cs typeface="游ゴシック"/>
            </a:endParaRPr>
          </a:p>
        </p:txBody>
      </p:sp>
      <p:grpSp>
        <p:nvGrpSpPr>
          <p:cNvPr id="7" name="object 7"/>
          <p:cNvGrpSpPr/>
          <p:nvPr/>
        </p:nvGrpSpPr>
        <p:grpSpPr>
          <a:xfrm>
            <a:off x="7033479" y="1841077"/>
            <a:ext cx="2832100" cy="4112895"/>
            <a:chOff x="5500687" y="2192769"/>
            <a:chExt cx="2832100" cy="4112895"/>
          </a:xfrm>
        </p:grpSpPr>
        <p:pic>
          <p:nvPicPr>
            <p:cNvPr id="8" name="object 8"/>
            <p:cNvPicPr/>
            <p:nvPr/>
          </p:nvPicPr>
          <p:blipFill>
            <a:blip r:embed="rId3" cstate="print"/>
            <a:stretch>
              <a:fillRect/>
            </a:stretch>
          </p:blipFill>
          <p:spPr>
            <a:xfrm>
              <a:off x="5624829" y="4075267"/>
              <a:ext cx="2707639" cy="2230120"/>
            </a:xfrm>
            <a:prstGeom prst="rect">
              <a:avLst/>
            </a:prstGeom>
          </p:spPr>
        </p:pic>
        <p:sp>
          <p:nvSpPr>
            <p:cNvPr id="9" name="object 9"/>
            <p:cNvSpPr/>
            <p:nvPr/>
          </p:nvSpPr>
          <p:spPr>
            <a:xfrm>
              <a:off x="5500687" y="3669537"/>
              <a:ext cx="85725" cy="958215"/>
            </a:xfrm>
            <a:custGeom>
              <a:avLst/>
              <a:gdLst/>
              <a:ahLst/>
              <a:cxnLst/>
              <a:rect l="l" t="t" r="r" b="b"/>
              <a:pathLst>
                <a:path w="85725" h="958214">
                  <a:moveTo>
                    <a:pt x="28575" y="872324"/>
                  </a:moveTo>
                  <a:lnTo>
                    <a:pt x="0" y="872324"/>
                  </a:lnTo>
                  <a:lnTo>
                    <a:pt x="42862" y="958049"/>
                  </a:lnTo>
                  <a:lnTo>
                    <a:pt x="78581" y="886612"/>
                  </a:lnTo>
                  <a:lnTo>
                    <a:pt x="28575" y="886612"/>
                  </a:lnTo>
                  <a:lnTo>
                    <a:pt x="28575" y="872324"/>
                  </a:lnTo>
                  <a:close/>
                </a:path>
                <a:path w="85725" h="958214">
                  <a:moveTo>
                    <a:pt x="57150" y="0"/>
                  </a:moveTo>
                  <a:lnTo>
                    <a:pt x="28575" y="0"/>
                  </a:lnTo>
                  <a:lnTo>
                    <a:pt x="28575" y="886612"/>
                  </a:lnTo>
                  <a:lnTo>
                    <a:pt x="57150" y="886612"/>
                  </a:lnTo>
                  <a:lnTo>
                    <a:pt x="57150" y="0"/>
                  </a:lnTo>
                  <a:close/>
                </a:path>
                <a:path w="85725" h="958214">
                  <a:moveTo>
                    <a:pt x="85725" y="872324"/>
                  </a:moveTo>
                  <a:lnTo>
                    <a:pt x="57150" y="872324"/>
                  </a:lnTo>
                  <a:lnTo>
                    <a:pt x="57150" y="886612"/>
                  </a:lnTo>
                  <a:lnTo>
                    <a:pt x="78581" y="886612"/>
                  </a:lnTo>
                  <a:lnTo>
                    <a:pt x="85725" y="872324"/>
                  </a:lnTo>
                  <a:close/>
                </a:path>
              </a:pathLst>
            </a:custGeom>
            <a:solidFill>
              <a:srgbClr val="4472C4"/>
            </a:solidFill>
          </p:spPr>
          <p:txBody>
            <a:bodyPr wrap="square" lIns="0" tIns="0" rIns="0" bIns="0" rtlCol="0"/>
            <a:lstStyle/>
            <a:p>
              <a:endParaRPr/>
            </a:p>
          </p:txBody>
        </p:sp>
        <p:pic>
          <p:nvPicPr>
            <p:cNvPr id="10" name="object 10"/>
            <p:cNvPicPr/>
            <p:nvPr/>
          </p:nvPicPr>
          <p:blipFill>
            <a:blip r:embed="rId4" cstate="print"/>
            <a:stretch>
              <a:fillRect/>
            </a:stretch>
          </p:blipFill>
          <p:spPr>
            <a:xfrm>
              <a:off x="5624829" y="2192769"/>
              <a:ext cx="2682239" cy="1955800"/>
            </a:xfrm>
            <a:prstGeom prst="rect">
              <a:avLst/>
            </a:prstGeom>
          </p:spPr>
        </p:pic>
      </p:grpSp>
      <p:sp>
        <p:nvSpPr>
          <p:cNvPr id="11" name="object 11"/>
          <p:cNvSpPr txBox="1"/>
          <p:nvPr/>
        </p:nvSpPr>
        <p:spPr>
          <a:xfrm>
            <a:off x="10005444" y="4994191"/>
            <a:ext cx="1673721" cy="259045"/>
          </a:xfrm>
          <a:prstGeom prst="rect">
            <a:avLst/>
          </a:prstGeom>
        </p:spPr>
        <p:txBody>
          <a:bodyPr vert="horz" wrap="square" lIns="0" tIns="12700" rIns="0" bIns="0" rtlCol="0">
            <a:spAutoFit/>
          </a:bodyPr>
          <a:lstStyle/>
          <a:p>
            <a:pPr marL="12700">
              <a:spcBef>
                <a:spcPts val="100"/>
              </a:spcBef>
            </a:pPr>
            <a:r>
              <a:rPr sz="1600" dirty="0">
                <a:latin typeface="Calibri"/>
                <a:cs typeface="Calibri"/>
              </a:rPr>
              <a:t>Cα</a:t>
            </a:r>
            <a:r>
              <a:rPr sz="1600" spc="-15" dirty="0">
                <a:latin typeface="Calibri"/>
                <a:cs typeface="Calibri"/>
              </a:rPr>
              <a:t> </a:t>
            </a:r>
            <a:r>
              <a:rPr sz="1600" dirty="0">
                <a:latin typeface="Calibri"/>
                <a:cs typeface="Calibri"/>
              </a:rPr>
              <a:t>RMSD</a:t>
            </a:r>
            <a:r>
              <a:rPr sz="1600" spc="-20" dirty="0">
                <a:latin typeface="Calibri"/>
                <a:cs typeface="Calibri"/>
              </a:rPr>
              <a:t> </a:t>
            </a:r>
            <a:r>
              <a:rPr sz="1600" dirty="0">
                <a:latin typeface="Calibri"/>
                <a:cs typeface="Calibri"/>
              </a:rPr>
              <a:t>=</a:t>
            </a:r>
            <a:r>
              <a:rPr sz="1600" spc="-15" dirty="0">
                <a:latin typeface="Calibri"/>
                <a:cs typeface="Calibri"/>
              </a:rPr>
              <a:t> </a:t>
            </a:r>
            <a:r>
              <a:rPr sz="1600" dirty="0">
                <a:latin typeface="Calibri"/>
                <a:cs typeface="Calibri"/>
              </a:rPr>
              <a:t>0.47</a:t>
            </a:r>
            <a:r>
              <a:rPr sz="1600" spc="-10" dirty="0">
                <a:latin typeface="Calibri"/>
                <a:cs typeface="Calibri"/>
              </a:rPr>
              <a:t> </a:t>
            </a:r>
            <a:r>
              <a:rPr sz="1600" spc="-50" dirty="0">
                <a:latin typeface="Calibri"/>
                <a:cs typeface="Calibri"/>
              </a:rPr>
              <a:t>Å</a:t>
            </a:r>
            <a:endParaRPr sz="1600" dirty="0">
              <a:latin typeface="Calibri"/>
              <a:cs typeface="Calibri"/>
            </a:endParaRPr>
          </a:p>
        </p:txBody>
      </p:sp>
      <p:sp>
        <p:nvSpPr>
          <p:cNvPr id="12" name="object 12"/>
          <p:cNvSpPr/>
          <p:nvPr/>
        </p:nvSpPr>
        <p:spPr>
          <a:xfrm>
            <a:off x="5024289" y="3317846"/>
            <a:ext cx="85725" cy="958215"/>
          </a:xfrm>
          <a:custGeom>
            <a:avLst/>
            <a:gdLst/>
            <a:ahLst/>
            <a:cxnLst/>
            <a:rect l="l" t="t" r="r" b="b"/>
            <a:pathLst>
              <a:path w="85725" h="958214">
                <a:moveTo>
                  <a:pt x="57150" y="71437"/>
                </a:moveTo>
                <a:lnTo>
                  <a:pt x="28575" y="71437"/>
                </a:lnTo>
                <a:lnTo>
                  <a:pt x="28575" y="958049"/>
                </a:lnTo>
                <a:lnTo>
                  <a:pt x="57150" y="958049"/>
                </a:lnTo>
                <a:lnTo>
                  <a:pt x="57150" y="71437"/>
                </a:lnTo>
                <a:close/>
              </a:path>
              <a:path w="85725" h="958214">
                <a:moveTo>
                  <a:pt x="42862" y="0"/>
                </a:moveTo>
                <a:lnTo>
                  <a:pt x="0" y="85725"/>
                </a:lnTo>
                <a:lnTo>
                  <a:pt x="28575" y="85725"/>
                </a:lnTo>
                <a:lnTo>
                  <a:pt x="28575" y="71437"/>
                </a:lnTo>
                <a:lnTo>
                  <a:pt x="78581" y="71437"/>
                </a:lnTo>
                <a:lnTo>
                  <a:pt x="42862" y="0"/>
                </a:lnTo>
                <a:close/>
              </a:path>
              <a:path w="85725" h="958214">
                <a:moveTo>
                  <a:pt x="78581" y="71437"/>
                </a:moveTo>
                <a:lnTo>
                  <a:pt x="57150" y="71437"/>
                </a:lnTo>
                <a:lnTo>
                  <a:pt x="57150" y="85725"/>
                </a:lnTo>
                <a:lnTo>
                  <a:pt x="85725" y="85725"/>
                </a:lnTo>
                <a:lnTo>
                  <a:pt x="78581" y="71437"/>
                </a:lnTo>
                <a:close/>
              </a:path>
            </a:pathLst>
          </a:custGeom>
          <a:solidFill>
            <a:srgbClr val="4472C4"/>
          </a:solidFill>
        </p:spPr>
        <p:txBody>
          <a:bodyPr wrap="square" lIns="0" tIns="0" rIns="0" bIns="0" rtlCol="0"/>
          <a:lstStyle/>
          <a:p>
            <a:endParaRPr/>
          </a:p>
        </p:txBody>
      </p:sp>
      <p:sp>
        <p:nvSpPr>
          <p:cNvPr id="13" name="object 13"/>
          <p:cNvSpPr txBox="1"/>
          <p:nvPr/>
        </p:nvSpPr>
        <p:spPr>
          <a:xfrm>
            <a:off x="989974" y="4245717"/>
            <a:ext cx="3158640" cy="487185"/>
          </a:xfrm>
          <a:prstGeom prst="rect">
            <a:avLst/>
          </a:prstGeom>
        </p:spPr>
        <p:txBody>
          <a:bodyPr vert="horz" wrap="square" lIns="0" tIns="9525" rIns="0" bIns="0" rtlCol="0">
            <a:spAutoFit/>
          </a:bodyPr>
          <a:lstStyle/>
          <a:p>
            <a:pPr marL="12700" marR="5080" algn="ctr">
              <a:lnSpc>
                <a:spcPct val="101400"/>
              </a:lnSpc>
              <a:spcBef>
                <a:spcPts val="75"/>
              </a:spcBef>
            </a:pPr>
            <a:r>
              <a:rPr sz="1600" spc="-5" dirty="0" err="1">
                <a:latin typeface="BIZ UDPゴシック" panose="020B0400000000000000" pitchFamily="50" charset="-128"/>
                <a:ea typeface="BIZ UDPゴシック" panose="020B0400000000000000" pitchFamily="50" charset="-128"/>
                <a:cs typeface="游ゴシック"/>
              </a:rPr>
              <a:t>分⼦置換では位相が決定でき</a:t>
            </a:r>
            <a:r>
              <a:rPr sz="1600" dirty="0" err="1">
                <a:latin typeface="BIZ UDPゴシック" panose="020B0400000000000000" pitchFamily="50" charset="-128"/>
                <a:ea typeface="BIZ UDPゴシック" panose="020B0400000000000000" pitchFamily="50" charset="-128"/>
                <a:cs typeface="游ゴシック"/>
              </a:rPr>
              <a:t>ない</a:t>
            </a:r>
            <a:endParaRPr lang="en-US" sz="1600" dirty="0">
              <a:latin typeface="BIZ UDPゴシック" panose="020B0400000000000000" pitchFamily="50" charset="-128"/>
              <a:ea typeface="BIZ UDPゴシック" panose="020B0400000000000000" pitchFamily="50" charset="-128"/>
              <a:cs typeface="游ゴシック"/>
            </a:endParaRPr>
          </a:p>
          <a:p>
            <a:pPr marL="12700" marR="5080" algn="ctr">
              <a:lnSpc>
                <a:spcPct val="101400"/>
              </a:lnSpc>
              <a:spcBef>
                <a:spcPts val="75"/>
              </a:spcBef>
            </a:pPr>
            <a:r>
              <a:rPr sz="1600" dirty="0">
                <a:latin typeface="BIZ UDPゴシック" panose="020B0400000000000000" pitchFamily="50" charset="-128"/>
                <a:ea typeface="BIZ UDPゴシック" panose="020B0400000000000000" pitchFamily="50" charset="-128"/>
                <a:cs typeface="游ゴシック"/>
              </a:rPr>
              <a:t>（類似構造の</a:t>
            </a:r>
            <a:r>
              <a:rPr sz="1600" dirty="0">
                <a:latin typeface="BIZ UDPゴシック" panose="020B0400000000000000" pitchFamily="50" charset="-128"/>
                <a:ea typeface="BIZ UDPゴシック" panose="020B0400000000000000" pitchFamily="50" charset="-128"/>
                <a:cs typeface="Calibri"/>
              </a:rPr>
              <a:t>seq.</a:t>
            </a:r>
            <a:r>
              <a:rPr sz="1600" spc="-25" dirty="0">
                <a:latin typeface="BIZ UDPゴシック" panose="020B0400000000000000" pitchFamily="50" charset="-128"/>
                <a:ea typeface="BIZ UDPゴシック" panose="020B0400000000000000" pitchFamily="50" charset="-128"/>
                <a:cs typeface="Calibri"/>
              </a:rPr>
              <a:t> </a:t>
            </a:r>
            <a:r>
              <a:rPr sz="1600" dirty="0">
                <a:latin typeface="BIZ UDPゴシック" panose="020B0400000000000000" pitchFamily="50" charset="-128"/>
                <a:ea typeface="BIZ UDPゴシック" panose="020B0400000000000000" pitchFamily="50" charset="-128"/>
                <a:cs typeface="Calibri"/>
              </a:rPr>
              <a:t>id</a:t>
            </a:r>
            <a:r>
              <a:rPr sz="1600" spc="-15" dirty="0">
                <a:latin typeface="BIZ UDPゴシック" panose="020B0400000000000000" pitchFamily="50" charset="-128"/>
                <a:ea typeface="BIZ UDPゴシック" panose="020B0400000000000000" pitchFamily="50" charset="-128"/>
                <a:cs typeface="Calibri"/>
              </a:rPr>
              <a:t> &lt; </a:t>
            </a:r>
            <a:r>
              <a:rPr sz="1600" spc="-20" dirty="0">
                <a:latin typeface="BIZ UDPゴシック" panose="020B0400000000000000" pitchFamily="50" charset="-128"/>
                <a:ea typeface="BIZ UDPゴシック" panose="020B0400000000000000" pitchFamily="50" charset="-128"/>
                <a:cs typeface="Calibri"/>
              </a:rPr>
              <a:t>20%)</a:t>
            </a:r>
            <a:endParaRPr sz="1600" dirty="0">
              <a:latin typeface="BIZ UDPゴシック" panose="020B0400000000000000" pitchFamily="50" charset="-128"/>
              <a:ea typeface="BIZ UDPゴシック" panose="020B0400000000000000" pitchFamily="50" charset="-128"/>
              <a:cs typeface="Calibri"/>
            </a:endParaRPr>
          </a:p>
        </p:txBody>
      </p:sp>
      <p:sp>
        <p:nvSpPr>
          <p:cNvPr id="14" name="object 14"/>
          <p:cNvSpPr/>
          <p:nvPr/>
        </p:nvSpPr>
        <p:spPr>
          <a:xfrm>
            <a:off x="5024289" y="4359614"/>
            <a:ext cx="85725" cy="958215"/>
          </a:xfrm>
          <a:custGeom>
            <a:avLst/>
            <a:gdLst/>
            <a:ahLst/>
            <a:cxnLst/>
            <a:rect l="l" t="t" r="r" b="b"/>
            <a:pathLst>
              <a:path w="85725" h="958214">
                <a:moveTo>
                  <a:pt x="57150" y="71437"/>
                </a:moveTo>
                <a:lnTo>
                  <a:pt x="28575" y="71437"/>
                </a:lnTo>
                <a:lnTo>
                  <a:pt x="28575" y="958042"/>
                </a:lnTo>
                <a:lnTo>
                  <a:pt x="57150" y="958042"/>
                </a:lnTo>
                <a:lnTo>
                  <a:pt x="57150" y="71437"/>
                </a:lnTo>
                <a:close/>
              </a:path>
              <a:path w="85725" h="958214">
                <a:moveTo>
                  <a:pt x="42862" y="0"/>
                </a:moveTo>
                <a:lnTo>
                  <a:pt x="0" y="85725"/>
                </a:lnTo>
                <a:lnTo>
                  <a:pt x="28575" y="85725"/>
                </a:lnTo>
                <a:lnTo>
                  <a:pt x="28575" y="71437"/>
                </a:lnTo>
                <a:lnTo>
                  <a:pt x="78581" y="71437"/>
                </a:lnTo>
                <a:lnTo>
                  <a:pt x="42862" y="0"/>
                </a:lnTo>
                <a:close/>
              </a:path>
              <a:path w="85725" h="958214">
                <a:moveTo>
                  <a:pt x="78581" y="71437"/>
                </a:moveTo>
                <a:lnTo>
                  <a:pt x="57150" y="71437"/>
                </a:lnTo>
                <a:lnTo>
                  <a:pt x="57150" y="85725"/>
                </a:lnTo>
                <a:lnTo>
                  <a:pt x="85725" y="85725"/>
                </a:lnTo>
                <a:lnTo>
                  <a:pt x="78581" y="71437"/>
                </a:lnTo>
                <a:close/>
              </a:path>
            </a:pathLst>
          </a:custGeom>
          <a:solidFill>
            <a:srgbClr val="4472C4"/>
          </a:solidFill>
        </p:spPr>
        <p:txBody>
          <a:bodyPr wrap="square" lIns="0" tIns="0" rIns="0" bIns="0" rtlCol="0"/>
          <a:lstStyle/>
          <a:p>
            <a:endParaRPr/>
          </a:p>
        </p:txBody>
      </p:sp>
      <p:pic>
        <p:nvPicPr>
          <p:cNvPr id="15" name="object 15"/>
          <p:cNvPicPr/>
          <p:nvPr/>
        </p:nvPicPr>
        <p:blipFill>
          <a:blip r:embed="rId5" cstate="print"/>
          <a:stretch>
            <a:fillRect/>
          </a:stretch>
        </p:blipFill>
        <p:spPr>
          <a:xfrm>
            <a:off x="4663012" y="5434029"/>
            <a:ext cx="808259" cy="781847"/>
          </a:xfrm>
          <a:prstGeom prst="rect">
            <a:avLst/>
          </a:prstGeom>
        </p:spPr>
      </p:pic>
      <p:sp>
        <p:nvSpPr>
          <p:cNvPr id="16" name="object 16"/>
          <p:cNvSpPr/>
          <p:nvPr/>
        </p:nvSpPr>
        <p:spPr>
          <a:xfrm>
            <a:off x="5206724" y="2831994"/>
            <a:ext cx="1635760" cy="85725"/>
          </a:xfrm>
          <a:custGeom>
            <a:avLst/>
            <a:gdLst/>
            <a:ahLst/>
            <a:cxnLst/>
            <a:rect l="l" t="t" r="r" b="b"/>
            <a:pathLst>
              <a:path w="1635760" h="85725">
                <a:moveTo>
                  <a:pt x="1549920" y="0"/>
                </a:moveTo>
                <a:lnTo>
                  <a:pt x="1549920" y="85725"/>
                </a:lnTo>
                <a:lnTo>
                  <a:pt x="1607070" y="57150"/>
                </a:lnTo>
                <a:lnTo>
                  <a:pt x="1564208" y="57150"/>
                </a:lnTo>
                <a:lnTo>
                  <a:pt x="1564208" y="28575"/>
                </a:lnTo>
                <a:lnTo>
                  <a:pt x="1607070" y="28575"/>
                </a:lnTo>
                <a:lnTo>
                  <a:pt x="1549920" y="0"/>
                </a:lnTo>
                <a:close/>
              </a:path>
              <a:path w="1635760" h="85725">
                <a:moveTo>
                  <a:pt x="1549920" y="28575"/>
                </a:moveTo>
                <a:lnTo>
                  <a:pt x="0" y="28575"/>
                </a:lnTo>
                <a:lnTo>
                  <a:pt x="0" y="57150"/>
                </a:lnTo>
                <a:lnTo>
                  <a:pt x="1549920" y="57150"/>
                </a:lnTo>
                <a:lnTo>
                  <a:pt x="1549920" y="28575"/>
                </a:lnTo>
                <a:close/>
              </a:path>
              <a:path w="1635760" h="85725">
                <a:moveTo>
                  <a:pt x="1607070" y="28575"/>
                </a:moveTo>
                <a:lnTo>
                  <a:pt x="1564208" y="28575"/>
                </a:lnTo>
                <a:lnTo>
                  <a:pt x="1564208" y="57150"/>
                </a:lnTo>
                <a:lnTo>
                  <a:pt x="1607070" y="57150"/>
                </a:lnTo>
                <a:lnTo>
                  <a:pt x="1635645" y="42862"/>
                </a:lnTo>
                <a:lnTo>
                  <a:pt x="1607070" y="28575"/>
                </a:lnTo>
                <a:close/>
              </a:path>
            </a:pathLst>
          </a:custGeom>
          <a:solidFill>
            <a:srgbClr val="4472C4"/>
          </a:solidFill>
        </p:spPr>
        <p:txBody>
          <a:bodyPr wrap="square" lIns="0" tIns="0" rIns="0" bIns="0" rtlCol="0"/>
          <a:lstStyle/>
          <a:p>
            <a:endParaRPr/>
          </a:p>
        </p:txBody>
      </p:sp>
      <p:sp>
        <p:nvSpPr>
          <p:cNvPr id="17" name="object 17"/>
          <p:cNvSpPr txBox="1"/>
          <p:nvPr/>
        </p:nvSpPr>
        <p:spPr>
          <a:xfrm>
            <a:off x="5515610" y="1349490"/>
            <a:ext cx="5991660" cy="259045"/>
          </a:xfrm>
          <a:prstGeom prst="rect">
            <a:avLst/>
          </a:prstGeom>
        </p:spPr>
        <p:txBody>
          <a:bodyPr vert="horz" wrap="square" lIns="0" tIns="12700" rIns="0" bIns="0" rtlCol="0">
            <a:spAutoFit/>
          </a:bodyPr>
          <a:lstStyle/>
          <a:p>
            <a:pPr marL="12700" algn="ctr">
              <a:spcBef>
                <a:spcPts val="100"/>
              </a:spcBef>
            </a:pPr>
            <a:r>
              <a:rPr sz="1600" spc="-10" dirty="0" err="1">
                <a:latin typeface="BIZ UDPゴシック" panose="020B0400000000000000" pitchFamily="50" charset="-128"/>
                <a:ea typeface="BIZ UDPゴシック" panose="020B0400000000000000" pitchFamily="50" charset="-128"/>
                <a:cs typeface="Calibri"/>
              </a:rPr>
              <a:t>SeMet</a:t>
            </a:r>
            <a:r>
              <a:rPr sz="1600" spc="-15" dirty="0" err="1">
                <a:latin typeface="BIZ UDPゴシック" panose="020B0400000000000000" pitchFamily="50" charset="-128"/>
                <a:ea typeface="BIZ UDPゴシック" panose="020B0400000000000000" pitchFamily="50" charset="-128"/>
                <a:cs typeface="游ゴシック"/>
              </a:rPr>
              <a:t>法により</a:t>
            </a:r>
            <a:r>
              <a:rPr sz="1600" dirty="0" err="1">
                <a:latin typeface="BIZ UDPゴシック" panose="020B0400000000000000" pitchFamily="50" charset="-128"/>
                <a:ea typeface="BIZ UDPゴシック" panose="020B0400000000000000" pitchFamily="50" charset="-128"/>
                <a:cs typeface="游ゴシック"/>
              </a:rPr>
              <a:t>「</a:t>
            </a:r>
            <a:r>
              <a:rPr sz="1600" dirty="0" err="1">
                <a:solidFill>
                  <a:srgbClr val="0070C0"/>
                </a:solidFill>
                <a:latin typeface="BIZ UDPゴシック" panose="020B0400000000000000" pitchFamily="50" charset="-128"/>
                <a:ea typeface="BIZ UDPゴシック" panose="020B0400000000000000" pitchFamily="50" charset="-128"/>
                <a:cs typeface="游ゴシック"/>
              </a:rPr>
              <a:t>位相決定</a:t>
            </a:r>
            <a:r>
              <a:rPr sz="1600" spc="-50" dirty="0" err="1">
                <a:latin typeface="BIZ UDPゴシック" panose="020B0400000000000000" pitchFamily="50" charset="-128"/>
                <a:ea typeface="BIZ UDPゴシック" panose="020B0400000000000000" pitchFamily="50" charset="-128"/>
                <a:cs typeface="游ゴシック"/>
              </a:rPr>
              <a:t>」</a:t>
            </a:r>
            <a:r>
              <a:rPr sz="1600" dirty="0" err="1">
                <a:latin typeface="BIZ UDPゴシック" panose="020B0400000000000000" pitchFamily="50" charset="-128"/>
                <a:ea typeface="BIZ UDPゴシック" panose="020B0400000000000000" pitchFamily="50" charset="-128"/>
                <a:cs typeface="游ゴシック"/>
              </a:rPr>
              <a:t>構造が「</a:t>
            </a:r>
            <a:r>
              <a:rPr sz="1600" dirty="0" err="1">
                <a:solidFill>
                  <a:srgbClr val="0070C0"/>
                </a:solidFill>
                <a:latin typeface="BIZ UDPゴシック" panose="020B0400000000000000" pitchFamily="50" charset="-128"/>
                <a:ea typeface="BIZ UDPゴシック" panose="020B0400000000000000" pitchFamily="50" charset="-128"/>
                <a:cs typeface="游ゴシック"/>
              </a:rPr>
              <a:t>解ける</a:t>
            </a:r>
            <a:r>
              <a:rPr sz="1600" spc="-50" dirty="0">
                <a:latin typeface="BIZ UDPゴシック" panose="020B0400000000000000" pitchFamily="50" charset="-128"/>
                <a:ea typeface="BIZ UDPゴシック" panose="020B0400000000000000" pitchFamily="50" charset="-128"/>
                <a:cs typeface="游ゴシック"/>
              </a:rPr>
              <a:t>」</a:t>
            </a:r>
            <a:r>
              <a:rPr sz="1600" spc="-10" dirty="0">
                <a:latin typeface="BIZ UDPゴシック" panose="020B0400000000000000" pitchFamily="50" charset="-128"/>
                <a:ea typeface="BIZ UDPゴシック" panose="020B0400000000000000" pitchFamily="50" charset="-128"/>
                <a:cs typeface="Calibri"/>
              </a:rPr>
              <a:t>(2021</a:t>
            </a:r>
            <a:r>
              <a:rPr sz="1600" dirty="0">
                <a:latin typeface="BIZ UDPゴシック" panose="020B0400000000000000" pitchFamily="50" charset="-128"/>
                <a:ea typeface="BIZ UDPゴシック" panose="020B0400000000000000" pitchFamily="50" charset="-128"/>
                <a:cs typeface="游ゴシック"/>
              </a:rPr>
              <a:t>年</a:t>
            </a:r>
            <a:r>
              <a:rPr sz="1600" spc="-10" dirty="0">
                <a:latin typeface="BIZ UDPゴシック" panose="020B0400000000000000" pitchFamily="50" charset="-128"/>
                <a:ea typeface="BIZ UDPゴシック" panose="020B0400000000000000" pitchFamily="50" charset="-128"/>
                <a:cs typeface="Calibri"/>
              </a:rPr>
              <a:t>6</a:t>
            </a:r>
            <a:r>
              <a:rPr sz="1600" dirty="0">
                <a:latin typeface="BIZ UDPゴシック" panose="020B0400000000000000" pitchFamily="50" charset="-128"/>
                <a:ea typeface="BIZ UDPゴシック" panose="020B0400000000000000" pitchFamily="50" charset="-128"/>
                <a:cs typeface="游ゴシック"/>
              </a:rPr>
              <a:t>⽉</a:t>
            </a:r>
            <a:r>
              <a:rPr sz="1600" spc="-50" dirty="0">
                <a:latin typeface="BIZ UDPゴシック" panose="020B0400000000000000" pitchFamily="50" charset="-128"/>
                <a:ea typeface="BIZ UDPゴシック" panose="020B0400000000000000" pitchFamily="50" charset="-128"/>
                <a:cs typeface="Calibri"/>
              </a:rPr>
              <a:t>)</a:t>
            </a:r>
            <a:endParaRPr sz="1600" dirty="0">
              <a:latin typeface="BIZ UDPゴシック" panose="020B0400000000000000" pitchFamily="50" charset="-128"/>
              <a:ea typeface="BIZ UDPゴシック" panose="020B0400000000000000" pitchFamily="50" charset="-128"/>
              <a:cs typeface="Calibri"/>
            </a:endParaRPr>
          </a:p>
        </p:txBody>
      </p:sp>
      <p:sp>
        <p:nvSpPr>
          <p:cNvPr id="19" name="object 19"/>
          <p:cNvSpPr txBox="1"/>
          <p:nvPr/>
        </p:nvSpPr>
        <p:spPr>
          <a:xfrm>
            <a:off x="448930" y="1720779"/>
            <a:ext cx="4486862" cy="218008"/>
          </a:xfrm>
          <a:prstGeom prst="rect">
            <a:avLst/>
          </a:prstGeom>
        </p:spPr>
        <p:txBody>
          <a:bodyPr vert="horz" wrap="square" lIns="0" tIns="12700" rIns="0" bIns="0" rtlCol="0">
            <a:spAutoFit/>
          </a:bodyPr>
          <a:lstStyle/>
          <a:p>
            <a:pPr marL="38100">
              <a:lnSpc>
                <a:spcPts val="1630"/>
              </a:lnSpc>
              <a:spcBef>
                <a:spcPts val="100"/>
              </a:spcBef>
              <a:tabLst>
                <a:tab pos="5556250" algn="l"/>
              </a:tabLst>
            </a:pPr>
            <a:r>
              <a:rPr sz="2800" baseline="3968" dirty="0">
                <a:latin typeface="BIZ UDPゴシック" panose="020B0400000000000000" pitchFamily="50" charset="-128"/>
                <a:ea typeface="BIZ UDPゴシック" panose="020B0400000000000000" pitchFamily="50" charset="-128"/>
                <a:cs typeface="游ゴシック"/>
              </a:rPr>
              <a:t>ホモロジーモデリング</a:t>
            </a:r>
            <a:r>
              <a:rPr sz="2800" spc="-15" baseline="3968" dirty="0">
                <a:latin typeface="BIZ UDPゴシック" panose="020B0400000000000000" pitchFamily="50" charset="-128"/>
                <a:ea typeface="BIZ UDPゴシック" panose="020B0400000000000000" pitchFamily="50" charset="-128"/>
                <a:cs typeface="Calibri"/>
              </a:rPr>
              <a:t>(SWISS-MODEL)</a:t>
            </a:r>
            <a:endParaRPr dirty="0">
              <a:latin typeface="BIZ UDPゴシック" panose="020B0400000000000000" pitchFamily="50" charset="-128"/>
              <a:ea typeface="BIZ UDPゴシック" panose="020B0400000000000000" pitchFamily="50" charset="-128"/>
              <a:cs typeface="游ゴシック"/>
            </a:endParaRPr>
          </a:p>
        </p:txBody>
      </p:sp>
      <p:sp>
        <p:nvSpPr>
          <p:cNvPr id="23" name="正方形/長方形 22">
            <a:extLst>
              <a:ext uri="{FF2B5EF4-FFF2-40B4-BE49-F238E27FC236}">
                <a16:creationId xmlns:a16="http://schemas.microsoft.com/office/drawing/2014/main" id="{57106F54-EDA1-D6FC-155E-5DA7AD4879FA}"/>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２の登場</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31390" y="1264411"/>
            <a:ext cx="2887980" cy="299720"/>
          </a:xfrm>
          <a:prstGeom prst="rect">
            <a:avLst/>
          </a:prstGeom>
        </p:spPr>
        <p:txBody>
          <a:bodyPr vert="horz" wrap="square" lIns="0" tIns="12700" rIns="0" bIns="0" rtlCol="0">
            <a:spAutoFit/>
          </a:bodyPr>
          <a:lstStyle/>
          <a:p>
            <a:pPr marL="12700">
              <a:spcBef>
                <a:spcPts val="100"/>
              </a:spcBef>
            </a:pPr>
            <a:r>
              <a:rPr spc="-10" dirty="0">
                <a:solidFill>
                  <a:srgbClr val="002060"/>
                </a:solidFill>
                <a:latin typeface="Calibri"/>
                <a:cs typeface="Calibri"/>
              </a:rPr>
              <a:t>X</a:t>
            </a:r>
            <a:r>
              <a:rPr spc="-5" dirty="0">
                <a:solidFill>
                  <a:srgbClr val="002060"/>
                </a:solidFill>
                <a:latin typeface="游ゴシック"/>
                <a:cs typeface="游ゴシック"/>
              </a:rPr>
              <a:t>線結晶構造解析を例にして</a:t>
            </a:r>
            <a:endParaRPr>
              <a:latin typeface="游ゴシック"/>
              <a:cs typeface="游ゴシック"/>
            </a:endParaRPr>
          </a:p>
        </p:txBody>
      </p:sp>
      <p:sp>
        <p:nvSpPr>
          <p:cNvPr id="4" name="object 4"/>
          <p:cNvSpPr txBox="1"/>
          <p:nvPr/>
        </p:nvSpPr>
        <p:spPr>
          <a:xfrm>
            <a:off x="1837033" y="1969007"/>
            <a:ext cx="1262380" cy="248144"/>
          </a:xfrm>
          <a:prstGeom prst="rect">
            <a:avLst/>
          </a:prstGeom>
          <a:ln w="9525">
            <a:solidFill>
              <a:srgbClr val="0070C0"/>
            </a:solidFill>
          </a:ln>
        </p:spPr>
        <p:txBody>
          <a:bodyPr vert="horz" wrap="square" lIns="0" tIns="32384" rIns="0" bIns="0" rtlCol="0">
            <a:spAutoFit/>
          </a:bodyPr>
          <a:lstStyle/>
          <a:p>
            <a:pPr marL="91440">
              <a:spcBef>
                <a:spcPts val="254"/>
              </a:spcBef>
            </a:pPr>
            <a:r>
              <a:rPr sz="1400" spc="-10" dirty="0">
                <a:latin typeface="游ゴシック"/>
                <a:cs typeface="游ゴシック"/>
              </a:rPr>
              <a:t>サンプル調製</a:t>
            </a:r>
            <a:endParaRPr sz="1400">
              <a:latin typeface="游ゴシック"/>
              <a:cs typeface="游ゴシック"/>
            </a:endParaRPr>
          </a:p>
        </p:txBody>
      </p:sp>
      <p:sp>
        <p:nvSpPr>
          <p:cNvPr id="5" name="object 5"/>
          <p:cNvSpPr txBox="1"/>
          <p:nvPr/>
        </p:nvSpPr>
        <p:spPr>
          <a:xfrm>
            <a:off x="3520998" y="1969007"/>
            <a:ext cx="723900" cy="248144"/>
          </a:xfrm>
          <a:prstGeom prst="rect">
            <a:avLst/>
          </a:prstGeom>
          <a:ln w="9525">
            <a:solidFill>
              <a:srgbClr val="0070C0"/>
            </a:solidFill>
          </a:ln>
        </p:spPr>
        <p:txBody>
          <a:bodyPr vert="horz" wrap="square" lIns="0" tIns="32384" rIns="0" bIns="0" rtlCol="0">
            <a:spAutoFit/>
          </a:bodyPr>
          <a:lstStyle/>
          <a:p>
            <a:pPr marL="90805">
              <a:spcBef>
                <a:spcPts val="254"/>
              </a:spcBef>
            </a:pPr>
            <a:r>
              <a:rPr sz="1400" spc="-20" dirty="0">
                <a:latin typeface="游ゴシック"/>
                <a:cs typeface="游ゴシック"/>
              </a:rPr>
              <a:t>結晶化</a:t>
            </a:r>
            <a:endParaRPr sz="1400">
              <a:latin typeface="游ゴシック"/>
              <a:cs typeface="游ゴシック"/>
            </a:endParaRPr>
          </a:p>
        </p:txBody>
      </p:sp>
      <p:sp>
        <p:nvSpPr>
          <p:cNvPr id="6" name="object 6"/>
          <p:cNvSpPr txBox="1"/>
          <p:nvPr/>
        </p:nvSpPr>
        <p:spPr>
          <a:xfrm>
            <a:off x="4666360" y="1969007"/>
            <a:ext cx="1355090" cy="248144"/>
          </a:xfrm>
          <a:prstGeom prst="rect">
            <a:avLst/>
          </a:prstGeom>
          <a:ln w="9525">
            <a:solidFill>
              <a:srgbClr val="0070C0"/>
            </a:solidFill>
          </a:ln>
        </p:spPr>
        <p:txBody>
          <a:bodyPr vert="horz" wrap="square" lIns="0" tIns="32384" rIns="0" bIns="0" rtlCol="0">
            <a:spAutoFit/>
          </a:bodyPr>
          <a:lstStyle/>
          <a:p>
            <a:pPr marL="90805">
              <a:spcBef>
                <a:spcPts val="254"/>
              </a:spcBef>
            </a:pPr>
            <a:r>
              <a:rPr sz="1400" spc="-10" dirty="0">
                <a:latin typeface="Calibri"/>
                <a:cs typeface="Calibri"/>
              </a:rPr>
              <a:t>X</a:t>
            </a:r>
            <a:r>
              <a:rPr sz="1400" spc="-10" dirty="0">
                <a:latin typeface="游ゴシック"/>
                <a:cs typeface="游ゴシック"/>
              </a:rPr>
              <a:t>線データ測定</a:t>
            </a:r>
            <a:endParaRPr sz="1400">
              <a:latin typeface="游ゴシック"/>
              <a:cs typeface="游ゴシック"/>
            </a:endParaRPr>
          </a:p>
        </p:txBody>
      </p:sp>
      <p:pic>
        <p:nvPicPr>
          <p:cNvPr id="7" name="object 7"/>
          <p:cNvPicPr/>
          <p:nvPr/>
        </p:nvPicPr>
        <p:blipFill>
          <a:blip r:embed="rId2" cstate="print"/>
          <a:stretch>
            <a:fillRect/>
          </a:stretch>
        </p:blipFill>
        <p:spPr>
          <a:xfrm>
            <a:off x="4666360" y="2338510"/>
            <a:ext cx="1356296" cy="878883"/>
          </a:xfrm>
          <a:prstGeom prst="rect">
            <a:avLst/>
          </a:prstGeom>
        </p:spPr>
      </p:pic>
      <p:pic>
        <p:nvPicPr>
          <p:cNvPr id="8" name="object 8"/>
          <p:cNvPicPr/>
          <p:nvPr/>
        </p:nvPicPr>
        <p:blipFill>
          <a:blip r:embed="rId3" cstate="print"/>
          <a:stretch>
            <a:fillRect/>
          </a:stretch>
        </p:blipFill>
        <p:spPr>
          <a:xfrm>
            <a:off x="3357817" y="2338510"/>
            <a:ext cx="1059265" cy="878883"/>
          </a:xfrm>
          <a:prstGeom prst="rect">
            <a:avLst/>
          </a:prstGeom>
        </p:spPr>
      </p:pic>
      <p:sp>
        <p:nvSpPr>
          <p:cNvPr id="9" name="object 9"/>
          <p:cNvSpPr txBox="1"/>
          <p:nvPr/>
        </p:nvSpPr>
        <p:spPr>
          <a:xfrm>
            <a:off x="6443295" y="1969007"/>
            <a:ext cx="902969" cy="248144"/>
          </a:xfrm>
          <a:prstGeom prst="rect">
            <a:avLst/>
          </a:prstGeom>
          <a:ln w="28575">
            <a:solidFill>
              <a:srgbClr val="FF0000"/>
            </a:solidFill>
          </a:ln>
        </p:spPr>
        <p:txBody>
          <a:bodyPr vert="horz" wrap="square" lIns="0" tIns="32384" rIns="0" bIns="0" rtlCol="0">
            <a:spAutoFit/>
          </a:bodyPr>
          <a:lstStyle/>
          <a:p>
            <a:pPr marL="90805">
              <a:spcBef>
                <a:spcPts val="254"/>
              </a:spcBef>
            </a:pPr>
            <a:r>
              <a:rPr sz="1400" spc="-15" dirty="0">
                <a:latin typeface="游ゴシック"/>
                <a:cs typeface="游ゴシック"/>
              </a:rPr>
              <a:t>位相決定</a:t>
            </a:r>
            <a:endParaRPr sz="1400">
              <a:latin typeface="游ゴシック"/>
              <a:cs typeface="游ゴシック"/>
            </a:endParaRPr>
          </a:p>
        </p:txBody>
      </p:sp>
      <p:sp>
        <p:nvSpPr>
          <p:cNvPr id="10" name="object 10"/>
          <p:cNvSpPr txBox="1"/>
          <p:nvPr/>
        </p:nvSpPr>
        <p:spPr>
          <a:xfrm>
            <a:off x="7768184" y="1969007"/>
            <a:ext cx="1082675" cy="248144"/>
          </a:xfrm>
          <a:prstGeom prst="rect">
            <a:avLst/>
          </a:prstGeom>
          <a:ln w="19050">
            <a:solidFill>
              <a:srgbClr val="FF0000"/>
            </a:solidFill>
          </a:ln>
        </p:spPr>
        <p:txBody>
          <a:bodyPr vert="horz" wrap="square" lIns="0" tIns="32384" rIns="0" bIns="0" rtlCol="0">
            <a:spAutoFit/>
          </a:bodyPr>
          <a:lstStyle/>
          <a:p>
            <a:pPr marL="90805">
              <a:spcBef>
                <a:spcPts val="254"/>
              </a:spcBef>
            </a:pPr>
            <a:r>
              <a:rPr sz="1400" spc="-10" dirty="0">
                <a:latin typeface="游ゴシック"/>
                <a:cs typeface="游ゴシック"/>
              </a:rPr>
              <a:t>モデル構築</a:t>
            </a:r>
            <a:endParaRPr sz="1400">
              <a:latin typeface="游ゴシック"/>
              <a:cs typeface="游ゴシック"/>
            </a:endParaRPr>
          </a:p>
        </p:txBody>
      </p:sp>
      <p:sp>
        <p:nvSpPr>
          <p:cNvPr id="11" name="object 11"/>
          <p:cNvSpPr txBox="1"/>
          <p:nvPr/>
        </p:nvSpPr>
        <p:spPr>
          <a:xfrm>
            <a:off x="9272614" y="1969007"/>
            <a:ext cx="1082675" cy="248144"/>
          </a:xfrm>
          <a:prstGeom prst="rect">
            <a:avLst/>
          </a:prstGeom>
          <a:ln w="9525">
            <a:solidFill>
              <a:srgbClr val="0070C0"/>
            </a:solidFill>
          </a:ln>
        </p:spPr>
        <p:txBody>
          <a:bodyPr vert="horz" wrap="square" lIns="0" tIns="32384" rIns="0" bIns="0" rtlCol="0">
            <a:spAutoFit/>
          </a:bodyPr>
          <a:lstStyle/>
          <a:p>
            <a:pPr marL="91440">
              <a:spcBef>
                <a:spcPts val="254"/>
              </a:spcBef>
            </a:pPr>
            <a:r>
              <a:rPr sz="1400" spc="-10" dirty="0">
                <a:latin typeface="游ゴシック"/>
                <a:cs typeface="游ゴシック"/>
              </a:rPr>
              <a:t>複合体決定</a:t>
            </a:r>
            <a:endParaRPr sz="1400">
              <a:latin typeface="游ゴシック"/>
              <a:cs typeface="游ゴシック"/>
            </a:endParaRPr>
          </a:p>
        </p:txBody>
      </p:sp>
      <p:sp>
        <p:nvSpPr>
          <p:cNvPr id="12" name="object 12"/>
          <p:cNvSpPr txBox="1"/>
          <p:nvPr/>
        </p:nvSpPr>
        <p:spPr>
          <a:xfrm>
            <a:off x="6232259" y="2338515"/>
            <a:ext cx="1303655" cy="679545"/>
          </a:xfrm>
          <a:prstGeom prst="rect">
            <a:avLst/>
          </a:prstGeom>
          <a:ln w="28575">
            <a:solidFill>
              <a:srgbClr val="FF0000"/>
            </a:solidFill>
          </a:ln>
        </p:spPr>
        <p:txBody>
          <a:bodyPr vert="horz" wrap="square" lIns="0" tIns="28575" rIns="0" bIns="0" rtlCol="0">
            <a:spAutoFit/>
          </a:bodyPr>
          <a:lstStyle/>
          <a:p>
            <a:pPr marL="90805" marR="222885">
              <a:lnSpc>
                <a:spcPct val="101400"/>
              </a:lnSpc>
              <a:spcBef>
                <a:spcPts val="225"/>
              </a:spcBef>
            </a:pPr>
            <a:r>
              <a:rPr sz="1400" dirty="0">
                <a:latin typeface="游ゴシック"/>
                <a:cs typeface="游ゴシック"/>
              </a:rPr>
              <a:t>重原⼦</a:t>
            </a:r>
            <a:r>
              <a:rPr sz="1400" spc="-10" dirty="0">
                <a:latin typeface="Calibri"/>
                <a:cs typeface="Calibri"/>
              </a:rPr>
              <a:t>(MIR) </a:t>
            </a:r>
            <a:r>
              <a:rPr sz="1400" dirty="0">
                <a:latin typeface="Calibri"/>
                <a:cs typeface="Calibri"/>
              </a:rPr>
              <a:t>SeMet</a:t>
            </a:r>
            <a:r>
              <a:rPr sz="1400" spc="-30" dirty="0">
                <a:latin typeface="Calibri"/>
                <a:cs typeface="Calibri"/>
              </a:rPr>
              <a:t>, </a:t>
            </a:r>
            <a:r>
              <a:rPr sz="1400" spc="-10" dirty="0">
                <a:latin typeface="Calibri"/>
                <a:cs typeface="Calibri"/>
              </a:rPr>
              <a:t>S-</a:t>
            </a:r>
            <a:r>
              <a:rPr sz="1400" spc="-25" dirty="0">
                <a:latin typeface="Calibri"/>
                <a:cs typeface="Calibri"/>
              </a:rPr>
              <a:t>SAD</a:t>
            </a:r>
            <a:endParaRPr sz="1400">
              <a:latin typeface="Calibri"/>
              <a:cs typeface="Calibri"/>
            </a:endParaRPr>
          </a:p>
          <a:p>
            <a:pPr marL="90805">
              <a:spcBef>
                <a:spcPts val="25"/>
              </a:spcBef>
            </a:pPr>
            <a:r>
              <a:rPr sz="1400" dirty="0">
                <a:solidFill>
                  <a:srgbClr val="FF0000"/>
                </a:solidFill>
                <a:latin typeface="Calibri"/>
                <a:cs typeface="Calibri"/>
              </a:rPr>
              <a:t>MR</a:t>
            </a:r>
            <a:r>
              <a:rPr sz="1400" spc="-20" dirty="0">
                <a:solidFill>
                  <a:srgbClr val="FF0000"/>
                </a:solidFill>
                <a:latin typeface="Calibri"/>
                <a:cs typeface="Calibri"/>
              </a:rPr>
              <a:t> (</a:t>
            </a:r>
            <a:r>
              <a:rPr sz="1400" dirty="0">
                <a:solidFill>
                  <a:srgbClr val="FF0000"/>
                </a:solidFill>
                <a:latin typeface="游ゴシック"/>
                <a:cs typeface="游ゴシック"/>
              </a:rPr>
              <a:t>分⼦置換</a:t>
            </a:r>
            <a:r>
              <a:rPr sz="1400" spc="-50" dirty="0">
                <a:latin typeface="Calibri"/>
                <a:cs typeface="Calibri"/>
              </a:rPr>
              <a:t>)</a:t>
            </a:r>
            <a:endParaRPr sz="1400">
              <a:latin typeface="Calibri"/>
              <a:cs typeface="Calibri"/>
            </a:endParaRPr>
          </a:p>
        </p:txBody>
      </p:sp>
      <p:pic>
        <p:nvPicPr>
          <p:cNvPr id="13" name="object 13"/>
          <p:cNvPicPr/>
          <p:nvPr/>
        </p:nvPicPr>
        <p:blipFill>
          <a:blip r:embed="rId4" cstate="print"/>
          <a:stretch>
            <a:fillRect/>
          </a:stretch>
        </p:blipFill>
        <p:spPr>
          <a:xfrm>
            <a:off x="9272613" y="2338501"/>
            <a:ext cx="1055914" cy="1340358"/>
          </a:xfrm>
          <a:prstGeom prst="rect">
            <a:avLst/>
          </a:prstGeom>
        </p:spPr>
      </p:pic>
      <p:sp>
        <p:nvSpPr>
          <p:cNvPr id="14" name="object 14"/>
          <p:cNvSpPr/>
          <p:nvPr/>
        </p:nvSpPr>
        <p:spPr>
          <a:xfrm>
            <a:off x="3098915" y="2084793"/>
            <a:ext cx="422275" cy="76200"/>
          </a:xfrm>
          <a:custGeom>
            <a:avLst/>
            <a:gdLst/>
            <a:ahLst/>
            <a:cxnLst/>
            <a:rect l="l" t="t" r="r" b="b"/>
            <a:pathLst>
              <a:path w="422275" h="76200">
                <a:moveTo>
                  <a:pt x="345884" y="0"/>
                </a:moveTo>
                <a:lnTo>
                  <a:pt x="345884" y="76200"/>
                </a:lnTo>
                <a:lnTo>
                  <a:pt x="415734" y="41275"/>
                </a:lnTo>
                <a:lnTo>
                  <a:pt x="358584" y="41275"/>
                </a:lnTo>
                <a:lnTo>
                  <a:pt x="358584" y="34925"/>
                </a:lnTo>
                <a:lnTo>
                  <a:pt x="415734" y="34925"/>
                </a:lnTo>
                <a:lnTo>
                  <a:pt x="345884" y="0"/>
                </a:lnTo>
                <a:close/>
              </a:path>
              <a:path w="422275" h="76200">
                <a:moveTo>
                  <a:pt x="345884" y="34925"/>
                </a:moveTo>
                <a:lnTo>
                  <a:pt x="0" y="34925"/>
                </a:lnTo>
                <a:lnTo>
                  <a:pt x="0" y="41275"/>
                </a:lnTo>
                <a:lnTo>
                  <a:pt x="345884" y="41275"/>
                </a:lnTo>
                <a:lnTo>
                  <a:pt x="345884" y="34925"/>
                </a:lnTo>
                <a:close/>
              </a:path>
              <a:path w="422275" h="76200">
                <a:moveTo>
                  <a:pt x="415734" y="34925"/>
                </a:moveTo>
                <a:lnTo>
                  <a:pt x="358584" y="34925"/>
                </a:lnTo>
                <a:lnTo>
                  <a:pt x="358584" y="41275"/>
                </a:lnTo>
                <a:lnTo>
                  <a:pt x="415734" y="41275"/>
                </a:lnTo>
                <a:lnTo>
                  <a:pt x="422084" y="38100"/>
                </a:lnTo>
                <a:lnTo>
                  <a:pt x="415734" y="34925"/>
                </a:lnTo>
                <a:close/>
              </a:path>
            </a:pathLst>
          </a:custGeom>
          <a:solidFill>
            <a:srgbClr val="4472C4"/>
          </a:solidFill>
        </p:spPr>
        <p:txBody>
          <a:bodyPr wrap="square" lIns="0" tIns="0" rIns="0" bIns="0" rtlCol="0"/>
          <a:lstStyle/>
          <a:p>
            <a:endParaRPr/>
          </a:p>
        </p:txBody>
      </p:sp>
      <p:sp>
        <p:nvSpPr>
          <p:cNvPr id="15" name="object 15"/>
          <p:cNvSpPr/>
          <p:nvPr/>
        </p:nvSpPr>
        <p:spPr>
          <a:xfrm>
            <a:off x="4244277" y="2084793"/>
            <a:ext cx="422275" cy="76200"/>
          </a:xfrm>
          <a:custGeom>
            <a:avLst/>
            <a:gdLst/>
            <a:ahLst/>
            <a:cxnLst/>
            <a:rect l="l" t="t" r="r" b="b"/>
            <a:pathLst>
              <a:path w="422275" h="76200">
                <a:moveTo>
                  <a:pt x="345884" y="0"/>
                </a:moveTo>
                <a:lnTo>
                  <a:pt x="345884" y="76200"/>
                </a:lnTo>
                <a:lnTo>
                  <a:pt x="415734" y="41275"/>
                </a:lnTo>
                <a:lnTo>
                  <a:pt x="358584" y="41275"/>
                </a:lnTo>
                <a:lnTo>
                  <a:pt x="358584" y="34925"/>
                </a:lnTo>
                <a:lnTo>
                  <a:pt x="415734" y="34925"/>
                </a:lnTo>
                <a:lnTo>
                  <a:pt x="345884" y="0"/>
                </a:lnTo>
                <a:close/>
              </a:path>
              <a:path w="422275" h="76200">
                <a:moveTo>
                  <a:pt x="345884" y="34925"/>
                </a:moveTo>
                <a:lnTo>
                  <a:pt x="0" y="34925"/>
                </a:lnTo>
                <a:lnTo>
                  <a:pt x="0" y="41275"/>
                </a:lnTo>
                <a:lnTo>
                  <a:pt x="345884" y="41275"/>
                </a:lnTo>
                <a:lnTo>
                  <a:pt x="345884" y="34925"/>
                </a:lnTo>
                <a:close/>
              </a:path>
              <a:path w="422275" h="76200">
                <a:moveTo>
                  <a:pt x="415734" y="34925"/>
                </a:moveTo>
                <a:lnTo>
                  <a:pt x="358584" y="34925"/>
                </a:lnTo>
                <a:lnTo>
                  <a:pt x="358584" y="41275"/>
                </a:lnTo>
                <a:lnTo>
                  <a:pt x="415734" y="41275"/>
                </a:lnTo>
                <a:lnTo>
                  <a:pt x="422084" y="38100"/>
                </a:lnTo>
                <a:lnTo>
                  <a:pt x="415734" y="34925"/>
                </a:lnTo>
                <a:close/>
              </a:path>
            </a:pathLst>
          </a:custGeom>
          <a:solidFill>
            <a:srgbClr val="4472C4"/>
          </a:solidFill>
        </p:spPr>
        <p:txBody>
          <a:bodyPr wrap="square" lIns="0" tIns="0" rIns="0" bIns="0" rtlCol="0"/>
          <a:lstStyle/>
          <a:p>
            <a:endParaRPr/>
          </a:p>
        </p:txBody>
      </p:sp>
      <p:sp>
        <p:nvSpPr>
          <p:cNvPr id="16" name="object 16"/>
          <p:cNvSpPr/>
          <p:nvPr/>
        </p:nvSpPr>
        <p:spPr>
          <a:xfrm>
            <a:off x="6021210" y="2084793"/>
            <a:ext cx="422275" cy="76200"/>
          </a:xfrm>
          <a:custGeom>
            <a:avLst/>
            <a:gdLst/>
            <a:ahLst/>
            <a:cxnLst/>
            <a:rect l="l" t="t" r="r" b="b"/>
            <a:pathLst>
              <a:path w="422275" h="76200">
                <a:moveTo>
                  <a:pt x="345884" y="0"/>
                </a:moveTo>
                <a:lnTo>
                  <a:pt x="345884" y="76200"/>
                </a:lnTo>
                <a:lnTo>
                  <a:pt x="415734" y="41275"/>
                </a:lnTo>
                <a:lnTo>
                  <a:pt x="358584" y="41275"/>
                </a:lnTo>
                <a:lnTo>
                  <a:pt x="358584" y="34925"/>
                </a:lnTo>
                <a:lnTo>
                  <a:pt x="415734" y="34925"/>
                </a:lnTo>
                <a:lnTo>
                  <a:pt x="345884" y="0"/>
                </a:lnTo>
                <a:close/>
              </a:path>
              <a:path w="422275" h="76200">
                <a:moveTo>
                  <a:pt x="345884" y="34925"/>
                </a:moveTo>
                <a:lnTo>
                  <a:pt x="0" y="34925"/>
                </a:lnTo>
                <a:lnTo>
                  <a:pt x="0" y="41275"/>
                </a:lnTo>
                <a:lnTo>
                  <a:pt x="345884" y="41275"/>
                </a:lnTo>
                <a:lnTo>
                  <a:pt x="345884" y="34925"/>
                </a:lnTo>
                <a:close/>
              </a:path>
              <a:path w="422275" h="76200">
                <a:moveTo>
                  <a:pt x="415734" y="34925"/>
                </a:moveTo>
                <a:lnTo>
                  <a:pt x="358584" y="34925"/>
                </a:lnTo>
                <a:lnTo>
                  <a:pt x="358584" y="41275"/>
                </a:lnTo>
                <a:lnTo>
                  <a:pt x="415734" y="41275"/>
                </a:lnTo>
                <a:lnTo>
                  <a:pt x="422084" y="38100"/>
                </a:lnTo>
                <a:lnTo>
                  <a:pt x="415734" y="34925"/>
                </a:lnTo>
                <a:close/>
              </a:path>
            </a:pathLst>
          </a:custGeom>
          <a:solidFill>
            <a:srgbClr val="4472C4"/>
          </a:solidFill>
        </p:spPr>
        <p:txBody>
          <a:bodyPr wrap="square" lIns="0" tIns="0" rIns="0" bIns="0" rtlCol="0"/>
          <a:lstStyle/>
          <a:p>
            <a:endParaRPr/>
          </a:p>
        </p:txBody>
      </p:sp>
      <p:sp>
        <p:nvSpPr>
          <p:cNvPr id="17" name="object 17"/>
          <p:cNvSpPr/>
          <p:nvPr/>
        </p:nvSpPr>
        <p:spPr>
          <a:xfrm>
            <a:off x="7346112" y="2084793"/>
            <a:ext cx="422275" cy="76200"/>
          </a:xfrm>
          <a:custGeom>
            <a:avLst/>
            <a:gdLst/>
            <a:ahLst/>
            <a:cxnLst/>
            <a:rect l="l" t="t" r="r" b="b"/>
            <a:pathLst>
              <a:path w="422275" h="76200">
                <a:moveTo>
                  <a:pt x="345871" y="0"/>
                </a:moveTo>
                <a:lnTo>
                  <a:pt x="345871" y="76200"/>
                </a:lnTo>
                <a:lnTo>
                  <a:pt x="415721" y="41275"/>
                </a:lnTo>
                <a:lnTo>
                  <a:pt x="358571" y="41275"/>
                </a:lnTo>
                <a:lnTo>
                  <a:pt x="358571" y="34925"/>
                </a:lnTo>
                <a:lnTo>
                  <a:pt x="415721" y="34925"/>
                </a:lnTo>
                <a:lnTo>
                  <a:pt x="345871" y="0"/>
                </a:lnTo>
                <a:close/>
              </a:path>
              <a:path w="422275" h="76200">
                <a:moveTo>
                  <a:pt x="345871" y="34925"/>
                </a:moveTo>
                <a:lnTo>
                  <a:pt x="0" y="34925"/>
                </a:lnTo>
                <a:lnTo>
                  <a:pt x="0" y="41275"/>
                </a:lnTo>
                <a:lnTo>
                  <a:pt x="345871" y="41275"/>
                </a:lnTo>
                <a:lnTo>
                  <a:pt x="345871" y="34925"/>
                </a:lnTo>
                <a:close/>
              </a:path>
              <a:path w="422275" h="76200">
                <a:moveTo>
                  <a:pt x="415721" y="34925"/>
                </a:moveTo>
                <a:lnTo>
                  <a:pt x="358571" y="34925"/>
                </a:lnTo>
                <a:lnTo>
                  <a:pt x="358571" y="41275"/>
                </a:lnTo>
                <a:lnTo>
                  <a:pt x="415721" y="41275"/>
                </a:lnTo>
                <a:lnTo>
                  <a:pt x="422071" y="38100"/>
                </a:lnTo>
                <a:lnTo>
                  <a:pt x="415721" y="34925"/>
                </a:lnTo>
                <a:close/>
              </a:path>
            </a:pathLst>
          </a:custGeom>
          <a:solidFill>
            <a:srgbClr val="4472C4"/>
          </a:solidFill>
        </p:spPr>
        <p:txBody>
          <a:bodyPr wrap="square" lIns="0" tIns="0" rIns="0" bIns="0" rtlCol="0"/>
          <a:lstStyle/>
          <a:p>
            <a:endParaRPr/>
          </a:p>
        </p:txBody>
      </p:sp>
      <p:sp>
        <p:nvSpPr>
          <p:cNvPr id="18" name="object 18"/>
          <p:cNvSpPr/>
          <p:nvPr/>
        </p:nvSpPr>
        <p:spPr>
          <a:xfrm>
            <a:off x="8850542" y="2084793"/>
            <a:ext cx="422275" cy="76200"/>
          </a:xfrm>
          <a:custGeom>
            <a:avLst/>
            <a:gdLst/>
            <a:ahLst/>
            <a:cxnLst/>
            <a:rect l="l" t="t" r="r" b="b"/>
            <a:pathLst>
              <a:path w="422275" h="76200">
                <a:moveTo>
                  <a:pt x="345871" y="0"/>
                </a:moveTo>
                <a:lnTo>
                  <a:pt x="345871" y="76200"/>
                </a:lnTo>
                <a:lnTo>
                  <a:pt x="415721" y="41275"/>
                </a:lnTo>
                <a:lnTo>
                  <a:pt x="358571" y="41275"/>
                </a:lnTo>
                <a:lnTo>
                  <a:pt x="358571" y="34925"/>
                </a:lnTo>
                <a:lnTo>
                  <a:pt x="415721" y="34925"/>
                </a:lnTo>
                <a:lnTo>
                  <a:pt x="345871" y="0"/>
                </a:lnTo>
                <a:close/>
              </a:path>
              <a:path w="422275" h="76200">
                <a:moveTo>
                  <a:pt x="345871" y="34925"/>
                </a:moveTo>
                <a:lnTo>
                  <a:pt x="0" y="34925"/>
                </a:lnTo>
                <a:lnTo>
                  <a:pt x="0" y="41275"/>
                </a:lnTo>
                <a:lnTo>
                  <a:pt x="345871" y="41275"/>
                </a:lnTo>
                <a:lnTo>
                  <a:pt x="345871" y="34925"/>
                </a:lnTo>
                <a:close/>
              </a:path>
              <a:path w="422275" h="76200">
                <a:moveTo>
                  <a:pt x="415721" y="34925"/>
                </a:moveTo>
                <a:lnTo>
                  <a:pt x="358571" y="34925"/>
                </a:lnTo>
                <a:lnTo>
                  <a:pt x="358571" y="41275"/>
                </a:lnTo>
                <a:lnTo>
                  <a:pt x="415721" y="41275"/>
                </a:lnTo>
                <a:lnTo>
                  <a:pt x="422071" y="38100"/>
                </a:lnTo>
                <a:lnTo>
                  <a:pt x="415721" y="34925"/>
                </a:lnTo>
                <a:close/>
              </a:path>
            </a:pathLst>
          </a:custGeom>
          <a:solidFill>
            <a:srgbClr val="4472C4"/>
          </a:solidFill>
        </p:spPr>
        <p:txBody>
          <a:bodyPr wrap="square" lIns="0" tIns="0" rIns="0" bIns="0" rtlCol="0"/>
          <a:lstStyle/>
          <a:p>
            <a:endParaRPr/>
          </a:p>
        </p:txBody>
      </p:sp>
      <p:pic>
        <p:nvPicPr>
          <p:cNvPr id="19" name="object 19"/>
          <p:cNvPicPr/>
          <p:nvPr/>
        </p:nvPicPr>
        <p:blipFill>
          <a:blip r:embed="rId5" cstate="print"/>
          <a:stretch>
            <a:fillRect/>
          </a:stretch>
        </p:blipFill>
        <p:spPr>
          <a:xfrm>
            <a:off x="7666913" y="2341905"/>
            <a:ext cx="1309204" cy="878878"/>
          </a:xfrm>
          <a:prstGeom prst="rect">
            <a:avLst/>
          </a:prstGeom>
        </p:spPr>
      </p:pic>
      <p:sp>
        <p:nvSpPr>
          <p:cNvPr id="20" name="object 20"/>
          <p:cNvSpPr txBox="1"/>
          <p:nvPr/>
        </p:nvSpPr>
        <p:spPr>
          <a:xfrm>
            <a:off x="6208064" y="1584286"/>
            <a:ext cx="2698750" cy="248786"/>
          </a:xfrm>
          <a:prstGeom prst="rect">
            <a:avLst/>
          </a:prstGeom>
          <a:ln w="19050">
            <a:solidFill>
              <a:srgbClr val="FF0000"/>
            </a:solidFill>
          </a:ln>
        </p:spPr>
        <p:txBody>
          <a:bodyPr vert="horz" wrap="square" lIns="0" tIns="33020" rIns="0" bIns="0" rtlCol="0">
            <a:spAutoFit/>
          </a:bodyPr>
          <a:lstStyle/>
          <a:p>
            <a:pPr marL="90805">
              <a:spcBef>
                <a:spcPts val="260"/>
              </a:spcBef>
            </a:pPr>
            <a:r>
              <a:rPr sz="1400" spc="-5" dirty="0">
                <a:latin typeface="游ゴシック"/>
                <a:cs typeface="游ゴシック"/>
              </a:rPr>
              <a:t>ここが圧倒的に簡単になった！</a:t>
            </a:r>
            <a:endParaRPr sz="1400">
              <a:latin typeface="游ゴシック"/>
              <a:cs typeface="游ゴシック"/>
            </a:endParaRPr>
          </a:p>
        </p:txBody>
      </p:sp>
      <p:pic>
        <p:nvPicPr>
          <p:cNvPr id="21" name="object 21"/>
          <p:cNvPicPr/>
          <p:nvPr/>
        </p:nvPicPr>
        <p:blipFill>
          <a:blip r:embed="rId6" cstate="print"/>
          <a:stretch>
            <a:fillRect/>
          </a:stretch>
        </p:blipFill>
        <p:spPr>
          <a:xfrm>
            <a:off x="2241040" y="2338336"/>
            <a:ext cx="589288" cy="878878"/>
          </a:xfrm>
          <a:prstGeom prst="rect">
            <a:avLst/>
          </a:prstGeom>
        </p:spPr>
      </p:pic>
      <p:sp>
        <p:nvSpPr>
          <p:cNvPr id="22" name="object 22"/>
          <p:cNvSpPr txBox="1"/>
          <p:nvPr/>
        </p:nvSpPr>
        <p:spPr>
          <a:xfrm>
            <a:off x="2610410" y="3955795"/>
            <a:ext cx="2311400" cy="565150"/>
          </a:xfrm>
          <a:prstGeom prst="rect">
            <a:avLst/>
          </a:prstGeom>
        </p:spPr>
        <p:txBody>
          <a:bodyPr vert="horz" wrap="square" lIns="0" tIns="12700" rIns="0" bIns="0" rtlCol="0">
            <a:spAutoFit/>
          </a:bodyPr>
          <a:lstStyle/>
          <a:p>
            <a:pPr algn="ctr">
              <a:lnSpc>
                <a:spcPts val="2125"/>
              </a:lnSpc>
              <a:spcBef>
                <a:spcPts val="100"/>
              </a:spcBef>
            </a:pPr>
            <a:r>
              <a:rPr spc="-10" dirty="0">
                <a:latin typeface="游ゴシック"/>
                <a:cs typeface="游ゴシック"/>
              </a:rPr>
              <a:t>分⼦置換には</a:t>
            </a:r>
            <a:endParaRPr>
              <a:latin typeface="游ゴシック"/>
              <a:cs typeface="游ゴシック"/>
            </a:endParaRPr>
          </a:p>
          <a:p>
            <a:pPr algn="ctr">
              <a:lnSpc>
                <a:spcPts val="2125"/>
              </a:lnSpc>
            </a:pPr>
            <a:r>
              <a:rPr spc="-5" dirty="0">
                <a:latin typeface="游ゴシック"/>
                <a:cs typeface="游ゴシック"/>
              </a:rPr>
              <a:t>類似構造が必要だった</a:t>
            </a:r>
            <a:endParaRPr>
              <a:latin typeface="游ゴシック"/>
              <a:cs typeface="游ゴシック"/>
            </a:endParaRPr>
          </a:p>
        </p:txBody>
      </p:sp>
      <p:grpSp>
        <p:nvGrpSpPr>
          <p:cNvPr id="23" name="object 23"/>
          <p:cNvGrpSpPr/>
          <p:nvPr/>
        </p:nvGrpSpPr>
        <p:grpSpPr>
          <a:xfrm>
            <a:off x="1779365" y="4841506"/>
            <a:ext cx="3470910" cy="1607820"/>
            <a:chOff x="255365" y="4841506"/>
            <a:chExt cx="3470910" cy="1607820"/>
          </a:xfrm>
        </p:grpSpPr>
        <p:pic>
          <p:nvPicPr>
            <p:cNvPr id="24" name="object 24"/>
            <p:cNvPicPr/>
            <p:nvPr/>
          </p:nvPicPr>
          <p:blipFill>
            <a:blip r:embed="rId7" cstate="print"/>
            <a:stretch>
              <a:fillRect/>
            </a:stretch>
          </p:blipFill>
          <p:spPr>
            <a:xfrm>
              <a:off x="2931312" y="5029390"/>
              <a:ext cx="794592" cy="1419402"/>
            </a:xfrm>
            <a:prstGeom prst="rect">
              <a:avLst/>
            </a:prstGeom>
          </p:spPr>
        </p:pic>
        <p:pic>
          <p:nvPicPr>
            <p:cNvPr id="25" name="object 25"/>
            <p:cNvPicPr/>
            <p:nvPr/>
          </p:nvPicPr>
          <p:blipFill>
            <a:blip r:embed="rId8" cstate="print"/>
            <a:stretch>
              <a:fillRect/>
            </a:stretch>
          </p:blipFill>
          <p:spPr>
            <a:xfrm>
              <a:off x="255365" y="5664727"/>
              <a:ext cx="691131" cy="648590"/>
            </a:xfrm>
            <a:prstGeom prst="rect">
              <a:avLst/>
            </a:prstGeom>
          </p:spPr>
        </p:pic>
        <p:pic>
          <p:nvPicPr>
            <p:cNvPr id="26" name="object 26"/>
            <p:cNvPicPr/>
            <p:nvPr/>
          </p:nvPicPr>
          <p:blipFill>
            <a:blip r:embed="rId9" cstate="print"/>
            <a:stretch>
              <a:fillRect/>
            </a:stretch>
          </p:blipFill>
          <p:spPr>
            <a:xfrm>
              <a:off x="255365" y="4918443"/>
              <a:ext cx="1392269" cy="1394874"/>
            </a:xfrm>
            <a:prstGeom prst="rect">
              <a:avLst/>
            </a:prstGeom>
          </p:spPr>
        </p:pic>
        <p:pic>
          <p:nvPicPr>
            <p:cNvPr id="27" name="object 27"/>
            <p:cNvPicPr/>
            <p:nvPr/>
          </p:nvPicPr>
          <p:blipFill>
            <a:blip r:embed="rId10" cstate="print"/>
            <a:stretch>
              <a:fillRect/>
            </a:stretch>
          </p:blipFill>
          <p:spPr>
            <a:xfrm>
              <a:off x="970555" y="5569229"/>
              <a:ext cx="677078" cy="744087"/>
            </a:xfrm>
            <a:prstGeom prst="rect">
              <a:avLst/>
            </a:prstGeom>
          </p:spPr>
        </p:pic>
        <p:pic>
          <p:nvPicPr>
            <p:cNvPr id="28" name="object 28"/>
            <p:cNvPicPr/>
            <p:nvPr/>
          </p:nvPicPr>
          <p:blipFill>
            <a:blip r:embed="rId11" cstate="print"/>
            <a:stretch>
              <a:fillRect/>
            </a:stretch>
          </p:blipFill>
          <p:spPr>
            <a:xfrm>
              <a:off x="932442" y="4918443"/>
              <a:ext cx="715191" cy="650786"/>
            </a:xfrm>
            <a:prstGeom prst="rect">
              <a:avLst/>
            </a:prstGeom>
          </p:spPr>
        </p:pic>
        <p:sp>
          <p:nvSpPr>
            <p:cNvPr id="29" name="object 29"/>
            <p:cNvSpPr/>
            <p:nvPr/>
          </p:nvSpPr>
          <p:spPr>
            <a:xfrm>
              <a:off x="1363522" y="5663380"/>
              <a:ext cx="746125" cy="746125"/>
            </a:xfrm>
            <a:custGeom>
              <a:avLst/>
              <a:gdLst/>
              <a:ahLst/>
              <a:cxnLst/>
              <a:rect l="l" t="t" r="r" b="b"/>
              <a:pathLst>
                <a:path w="746125" h="746125">
                  <a:moveTo>
                    <a:pt x="745907" y="0"/>
                  </a:moveTo>
                  <a:lnTo>
                    <a:pt x="0" y="0"/>
                  </a:lnTo>
                  <a:lnTo>
                    <a:pt x="745908" y="745907"/>
                  </a:lnTo>
                  <a:lnTo>
                    <a:pt x="745907" y="0"/>
                  </a:lnTo>
                  <a:close/>
                </a:path>
              </a:pathLst>
            </a:custGeom>
            <a:solidFill>
              <a:srgbClr val="FEFEFE"/>
            </a:solidFill>
          </p:spPr>
          <p:txBody>
            <a:bodyPr wrap="square" lIns="0" tIns="0" rIns="0" bIns="0" rtlCol="0"/>
            <a:lstStyle/>
            <a:p>
              <a:endParaRPr/>
            </a:p>
          </p:txBody>
        </p:sp>
        <p:pic>
          <p:nvPicPr>
            <p:cNvPr id="30" name="object 30"/>
            <p:cNvPicPr/>
            <p:nvPr/>
          </p:nvPicPr>
          <p:blipFill>
            <a:blip r:embed="rId12" cstate="print"/>
            <a:stretch>
              <a:fillRect/>
            </a:stretch>
          </p:blipFill>
          <p:spPr>
            <a:xfrm>
              <a:off x="1363522" y="4841506"/>
              <a:ext cx="821879" cy="821874"/>
            </a:xfrm>
            <a:prstGeom prst="rect">
              <a:avLst/>
            </a:prstGeom>
          </p:spPr>
        </p:pic>
        <p:pic>
          <p:nvPicPr>
            <p:cNvPr id="31" name="object 31"/>
            <p:cNvPicPr/>
            <p:nvPr/>
          </p:nvPicPr>
          <p:blipFill>
            <a:blip r:embed="rId13" cstate="print"/>
            <a:stretch>
              <a:fillRect/>
            </a:stretch>
          </p:blipFill>
          <p:spPr>
            <a:xfrm>
              <a:off x="1363524" y="4841506"/>
              <a:ext cx="1567787" cy="1567781"/>
            </a:xfrm>
            <a:prstGeom prst="rect">
              <a:avLst/>
            </a:prstGeom>
          </p:spPr>
        </p:pic>
        <p:sp>
          <p:nvSpPr>
            <p:cNvPr id="32" name="object 32"/>
            <p:cNvSpPr/>
            <p:nvPr/>
          </p:nvSpPr>
          <p:spPr>
            <a:xfrm>
              <a:off x="2109431" y="4841506"/>
              <a:ext cx="822325" cy="1567815"/>
            </a:xfrm>
            <a:custGeom>
              <a:avLst/>
              <a:gdLst/>
              <a:ahLst/>
              <a:cxnLst/>
              <a:rect l="l" t="t" r="r" b="b"/>
              <a:pathLst>
                <a:path w="822325" h="1567814">
                  <a:moveTo>
                    <a:pt x="821867" y="745909"/>
                  </a:moveTo>
                  <a:lnTo>
                    <a:pt x="0" y="745909"/>
                  </a:lnTo>
                  <a:lnTo>
                    <a:pt x="0" y="1567789"/>
                  </a:lnTo>
                  <a:lnTo>
                    <a:pt x="821867" y="745909"/>
                  </a:lnTo>
                  <a:close/>
                </a:path>
                <a:path w="822325" h="1567814">
                  <a:moveTo>
                    <a:pt x="821880" y="745896"/>
                  </a:moveTo>
                  <a:lnTo>
                    <a:pt x="75971" y="0"/>
                  </a:lnTo>
                  <a:lnTo>
                    <a:pt x="75971" y="745896"/>
                  </a:lnTo>
                  <a:lnTo>
                    <a:pt x="821880" y="745896"/>
                  </a:lnTo>
                  <a:close/>
                </a:path>
              </a:pathLst>
            </a:custGeom>
            <a:solidFill>
              <a:srgbClr val="FEFEFE"/>
            </a:solidFill>
          </p:spPr>
          <p:txBody>
            <a:bodyPr wrap="square" lIns="0" tIns="0" rIns="0" bIns="0" rtlCol="0"/>
            <a:lstStyle/>
            <a:p>
              <a:endParaRPr/>
            </a:p>
          </p:txBody>
        </p:sp>
      </p:grpSp>
      <p:sp>
        <p:nvSpPr>
          <p:cNvPr id="33" name="object 33"/>
          <p:cNvSpPr txBox="1"/>
          <p:nvPr/>
        </p:nvSpPr>
        <p:spPr>
          <a:xfrm>
            <a:off x="2024418" y="4760467"/>
            <a:ext cx="939800" cy="197490"/>
          </a:xfrm>
          <a:prstGeom prst="rect">
            <a:avLst/>
          </a:prstGeom>
        </p:spPr>
        <p:txBody>
          <a:bodyPr vert="horz" wrap="square" lIns="0" tIns="12700" rIns="0" bIns="0" rtlCol="0">
            <a:spAutoFit/>
          </a:bodyPr>
          <a:lstStyle/>
          <a:p>
            <a:pPr marL="12700">
              <a:spcBef>
                <a:spcPts val="100"/>
              </a:spcBef>
            </a:pPr>
            <a:r>
              <a:rPr sz="1200" spc="-10" dirty="0">
                <a:latin typeface="游ゴシック"/>
                <a:cs typeface="游ゴシック"/>
              </a:rPr>
              <a:t>解きたい構造</a:t>
            </a:r>
            <a:endParaRPr sz="1200">
              <a:latin typeface="游ゴシック"/>
              <a:cs typeface="游ゴシック"/>
            </a:endParaRPr>
          </a:p>
        </p:txBody>
      </p:sp>
      <p:sp>
        <p:nvSpPr>
          <p:cNvPr id="34" name="object 34"/>
          <p:cNvSpPr txBox="1"/>
          <p:nvPr/>
        </p:nvSpPr>
        <p:spPr>
          <a:xfrm>
            <a:off x="3353917" y="4708652"/>
            <a:ext cx="635000" cy="382156"/>
          </a:xfrm>
          <a:prstGeom prst="rect">
            <a:avLst/>
          </a:prstGeom>
        </p:spPr>
        <p:txBody>
          <a:bodyPr vert="horz" wrap="square" lIns="0" tIns="12700" rIns="0" bIns="0" rtlCol="0">
            <a:spAutoFit/>
          </a:bodyPr>
          <a:lstStyle/>
          <a:p>
            <a:pPr algn="ctr">
              <a:spcBef>
                <a:spcPts val="100"/>
              </a:spcBef>
            </a:pPr>
            <a:r>
              <a:rPr sz="1200" spc="-15" dirty="0">
                <a:latin typeface="游ゴシック"/>
                <a:cs typeface="游ゴシック"/>
              </a:rPr>
              <a:t>鋳型構造</a:t>
            </a:r>
            <a:endParaRPr sz="1200">
              <a:latin typeface="游ゴシック"/>
              <a:cs typeface="游ゴシック"/>
            </a:endParaRPr>
          </a:p>
          <a:p>
            <a:pPr algn="ctr">
              <a:spcBef>
                <a:spcPts val="45"/>
              </a:spcBef>
            </a:pPr>
            <a:r>
              <a:rPr sz="1200" spc="-10" dirty="0">
                <a:latin typeface="Calibri"/>
                <a:cs typeface="Calibri"/>
              </a:rPr>
              <a:t>(PDB)</a:t>
            </a:r>
            <a:endParaRPr sz="1200">
              <a:latin typeface="Calibri"/>
              <a:cs typeface="Calibri"/>
            </a:endParaRPr>
          </a:p>
        </p:txBody>
      </p:sp>
      <p:sp>
        <p:nvSpPr>
          <p:cNvPr id="35" name="object 35"/>
          <p:cNvSpPr txBox="1"/>
          <p:nvPr/>
        </p:nvSpPr>
        <p:spPr>
          <a:xfrm>
            <a:off x="3182785" y="6180836"/>
            <a:ext cx="893444" cy="385445"/>
          </a:xfrm>
          <a:prstGeom prst="rect">
            <a:avLst/>
          </a:prstGeom>
        </p:spPr>
        <p:txBody>
          <a:bodyPr vert="horz" wrap="square" lIns="0" tIns="12700" rIns="0" bIns="0" rtlCol="0">
            <a:spAutoFit/>
          </a:bodyPr>
          <a:lstStyle/>
          <a:p>
            <a:pPr algn="ctr">
              <a:lnSpc>
                <a:spcPts val="1415"/>
              </a:lnSpc>
              <a:spcBef>
                <a:spcPts val="100"/>
              </a:spcBef>
            </a:pPr>
            <a:r>
              <a:rPr sz="1200" spc="-20" dirty="0">
                <a:latin typeface="游ゴシック"/>
                <a:cs typeface="游ゴシック"/>
              </a:rPr>
              <a:t>相同性 </a:t>
            </a:r>
            <a:r>
              <a:rPr sz="1200" dirty="0">
                <a:latin typeface="Calibri"/>
                <a:cs typeface="Calibri"/>
              </a:rPr>
              <a:t>&gt; </a:t>
            </a:r>
            <a:r>
              <a:rPr sz="1200" spc="-25" dirty="0">
                <a:latin typeface="Calibri"/>
                <a:cs typeface="Calibri"/>
              </a:rPr>
              <a:t>30%</a:t>
            </a:r>
            <a:endParaRPr sz="1200">
              <a:latin typeface="Calibri"/>
              <a:cs typeface="Calibri"/>
            </a:endParaRPr>
          </a:p>
          <a:p>
            <a:pPr marL="635" algn="ctr">
              <a:lnSpc>
                <a:spcPts val="1415"/>
              </a:lnSpc>
            </a:pPr>
            <a:r>
              <a:rPr sz="1200" spc="-20" dirty="0">
                <a:latin typeface="游ゴシック"/>
                <a:cs typeface="游ゴシック"/>
              </a:rPr>
              <a:t>は必要</a:t>
            </a:r>
            <a:endParaRPr sz="1200">
              <a:latin typeface="游ゴシック"/>
              <a:cs typeface="游ゴシック"/>
            </a:endParaRPr>
          </a:p>
        </p:txBody>
      </p:sp>
      <p:sp>
        <p:nvSpPr>
          <p:cNvPr id="36" name="object 36"/>
          <p:cNvSpPr txBox="1"/>
          <p:nvPr/>
        </p:nvSpPr>
        <p:spPr>
          <a:xfrm>
            <a:off x="2318176" y="5271453"/>
            <a:ext cx="422275" cy="623889"/>
          </a:xfrm>
          <a:prstGeom prst="rect">
            <a:avLst/>
          </a:prstGeom>
          <a:solidFill>
            <a:srgbClr val="FFFFFF"/>
          </a:solidFill>
        </p:spPr>
        <p:txBody>
          <a:bodyPr vert="horz" wrap="square" lIns="0" tIns="8255" rIns="0" bIns="0" rtlCol="0">
            <a:spAutoFit/>
          </a:bodyPr>
          <a:lstStyle/>
          <a:p>
            <a:pPr marL="91440">
              <a:spcBef>
                <a:spcPts val="65"/>
              </a:spcBef>
            </a:pPr>
            <a:r>
              <a:rPr sz="4000" spc="-50" dirty="0">
                <a:latin typeface="Calibri"/>
                <a:cs typeface="Calibri"/>
              </a:rPr>
              <a:t>?</a:t>
            </a:r>
            <a:endParaRPr sz="4000">
              <a:latin typeface="Calibri"/>
              <a:cs typeface="Calibri"/>
            </a:endParaRPr>
          </a:p>
        </p:txBody>
      </p:sp>
      <p:sp>
        <p:nvSpPr>
          <p:cNvPr id="37" name="object 37"/>
          <p:cNvSpPr txBox="1"/>
          <p:nvPr/>
        </p:nvSpPr>
        <p:spPr>
          <a:xfrm>
            <a:off x="4329912" y="4760467"/>
            <a:ext cx="1092200" cy="197490"/>
          </a:xfrm>
          <a:prstGeom prst="rect">
            <a:avLst/>
          </a:prstGeom>
        </p:spPr>
        <p:txBody>
          <a:bodyPr vert="horz" wrap="square" lIns="0" tIns="12700" rIns="0" bIns="0" rtlCol="0">
            <a:spAutoFit/>
          </a:bodyPr>
          <a:lstStyle/>
          <a:p>
            <a:pPr marL="12700">
              <a:spcBef>
                <a:spcPts val="100"/>
              </a:spcBef>
            </a:pPr>
            <a:r>
              <a:rPr sz="1200" spc="-10" dirty="0">
                <a:latin typeface="游ゴシック"/>
                <a:cs typeface="游ゴシック"/>
              </a:rPr>
              <a:t>以前の予測構造</a:t>
            </a:r>
            <a:endParaRPr sz="1200">
              <a:latin typeface="游ゴシック"/>
              <a:cs typeface="游ゴシック"/>
            </a:endParaRPr>
          </a:p>
        </p:txBody>
      </p:sp>
      <p:sp>
        <p:nvSpPr>
          <p:cNvPr id="38" name="object 38"/>
          <p:cNvSpPr txBox="1"/>
          <p:nvPr/>
        </p:nvSpPr>
        <p:spPr>
          <a:xfrm>
            <a:off x="4101312" y="6516116"/>
            <a:ext cx="1549400" cy="197490"/>
          </a:xfrm>
          <a:prstGeom prst="rect">
            <a:avLst/>
          </a:prstGeom>
        </p:spPr>
        <p:txBody>
          <a:bodyPr vert="horz" wrap="square" lIns="0" tIns="12700" rIns="0" bIns="0" rtlCol="0">
            <a:spAutoFit/>
          </a:bodyPr>
          <a:lstStyle/>
          <a:p>
            <a:pPr marL="12700">
              <a:spcBef>
                <a:spcPts val="100"/>
              </a:spcBef>
            </a:pPr>
            <a:r>
              <a:rPr sz="1200" spc="-5" dirty="0">
                <a:latin typeface="游ゴシック"/>
                <a:cs typeface="游ゴシック"/>
              </a:rPr>
              <a:t>分⼦置換には使えない</a:t>
            </a:r>
            <a:endParaRPr sz="1200">
              <a:latin typeface="游ゴシック"/>
              <a:cs typeface="游ゴシック"/>
            </a:endParaRPr>
          </a:p>
        </p:txBody>
      </p:sp>
      <p:pic>
        <p:nvPicPr>
          <p:cNvPr id="39" name="object 39"/>
          <p:cNvPicPr/>
          <p:nvPr/>
        </p:nvPicPr>
        <p:blipFill>
          <a:blip r:embed="rId14" cstate="print"/>
          <a:stretch>
            <a:fillRect/>
          </a:stretch>
        </p:blipFill>
        <p:spPr>
          <a:xfrm>
            <a:off x="6653962" y="5046943"/>
            <a:ext cx="1384299" cy="1384300"/>
          </a:xfrm>
          <a:prstGeom prst="rect">
            <a:avLst/>
          </a:prstGeom>
        </p:spPr>
      </p:pic>
      <p:grpSp>
        <p:nvGrpSpPr>
          <p:cNvPr id="40" name="object 40"/>
          <p:cNvGrpSpPr/>
          <p:nvPr/>
        </p:nvGrpSpPr>
        <p:grpSpPr>
          <a:xfrm>
            <a:off x="8309369" y="4918443"/>
            <a:ext cx="2103755" cy="1715770"/>
            <a:chOff x="6785368" y="4918443"/>
            <a:chExt cx="2103755" cy="1715770"/>
          </a:xfrm>
        </p:grpSpPr>
        <p:pic>
          <p:nvPicPr>
            <p:cNvPr id="41" name="object 41"/>
            <p:cNvPicPr/>
            <p:nvPr/>
          </p:nvPicPr>
          <p:blipFill>
            <a:blip r:embed="rId15" cstate="print"/>
            <a:stretch>
              <a:fillRect/>
            </a:stretch>
          </p:blipFill>
          <p:spPr>
            <a:xfrm>
              <a:off x="7176198" y="5835839"/>
              <a:ext cx="827008" cy="798235"/>
            </a:xfrm>
            <a:prstGeom prst="rect">
              <a:avLst/>
            </a:prstGeom>
          </p:spPr>
        </p:pic>
        <p:pic>
          <p:nvPicPr>
            <p:cNvPr id="42" name="object 42"/>
            <p:cNvPicPr/>
            <p:nvPr/>
          </p:nvPicPr>
          <p:blipFill>
            <a:blip r:embed="rId16" cstate="print"/>
            <a:stretch>
              <a:fillRect/>
            </a:stretch>
          </p:blipFill>
          <p:spPr>
            <a:xfrm>
              <a:off x="7176199" y="4918443"/>
              <a:ext cx="1712432" cy="1715631"/>
            </a:xfrm>
            <a:prstGeom prst="rect">
              <a:avLst/>
            </a:prstGeom>
          </p:spPr>
        </p:pic>
        <p:pic>
          <p:nvPicPr>
            <p:cNvPr id="43" name="object 43"/>
            <p:cNvPicPr/>
            <p:nvPr/>
          </p:nvPicPr>
          <p:blipFill>
            <a:blip r:embed="rId17" cstate="print"/>
            <a:stretch>
              <a:fillRect/>
            </a:stretch>
          </p:blipFill>
          <p:spPr>
            <a:xfrm>
              <a:off x="8055852" y="5718881"/>
              <a:ext cx="832788" cy="915193"/>
            </a:xfrm>
            <a:prstGeom prst="rect">
              <a:avLst/>
            </a:prstGeom>
          </p:spPr>
        </p:pic>
        <p:pic>
          <p:nvPicPr>
            <p:cNvPr id="44" name="object 44"/>
            <p:cNvPicPr/>
            <p:nvPr/>
          </p:nvPicPr>
          <p:blipFill>
            <a:blip r:embed="rId18" cstate="print"/>
            <a:stretch>
              <a:fillRect/>
            </a:stretch>
          </p:blipFill>
          <p:spPr>
            <a:xfrm>
              <a:off x="8008989" y="4918443"/>
              <a:ext cx="879651" cy="800437"/>
            </a:xfrm>
            <a:prstGeom prst="rect">
              <a:avLst/>
            </a:prstGeom>
          </p:spPr>
        </p:pic>
        <p:sp>
          <p:nvSpPr>
            <p:cNvPr id="45" name="object 45"/>
            <p:cNvSpPr/>
            <p:nvPr/>
          </p:nvSpPr>
          <p:spPr>
            <a:xfrm>
              <a:off x="6785368" y="5733395"/>
              <a:ext cx="666750" cy="85725"/>
            </a:xfrm>
            <a:custGeom>
              <a:avLst/>
              <a:gdLst/>
              <a:ahLst/>
              <a:cxnLst/>
              <a:rect l="l" t="t" r="r" b="b"/>
              <a:pathLst>
                <a:path w="666750" h="85725">
                  <a:moveTo>
                    <a:pt x="581025" y="0"/>
                  </a:moveTo>
                  <a:lnTo>
                    <a:pt x="581025" y="85725"/>
                  </a:lnTo>
                  <a:lnTo>
                    <a:pt x="638175" y="57150"/>
                  </a:lnTo>
                  <a:lnTo>
                    <a:pt x="595312" y="57150"/>
                  </a:lnTo>
                  <a:lnTo>
                    <a:pt x="595312" y="28575"/>
                  </a:lnTo>
                  <a:lnTo>
                    <a:pt x="638175" y="28575"/>
                  </a:lnTo>
                  <a:lnTo>
                    <a:pt x="581025" y="0"/>
                  </a:lnTo>
                  <a:close/>
                </a:path>
                <a:path w="666750" h="85725">
                  <a:moveTo>
                    <a:pt x="581025" y="28575"/>
                  </a:moveTo>
                  <a:lnTo>
                    <a:pt x="0" y="28575"/>
                  </a:lnTo>
                  <a:lnTo>
                    <a:pt x="0" y="57150"/>
                  </a:lnTo>
                  <a:lnTo>
                    <a:pt x="581025" y="57150"/>
                  </a:lnTo>
                  <a:lnTo>
                    <a:pt x="581025" y="28575"/>
                  </a:lnTo>
                  <a:close/>
                </a:path>
                <a:path w="666750" h="85725">
                  <a:moveTo>
                    <a:pt x="638175" y="28575"/>
                  </a:moveTo>
                  <a:lnTo>
                    <a:pt x="595312" y="28575"/>
                  </a:lnTo>
                  <a:lnTo>
                    <a:pt x="595312" y="57150"/>
                  </a:lnTo>
                  <a:lnTo>
                    <a:pt x="638175" y="57150"/>
                  </a:lnTo>
                  <a:lnTo>
                    <a:pt x="666750" y="42862"/>
                  </a:lnTo>
                  <a:lnTo>
                    <a:pt x="638175" y="28575"/>
                  </a:lnTo>
                  <a:close/>
                </a:path>
              </a:pathLst>
            </a:custGeom>
            <a:solidFill>
              <a:srgbClr val="4472C4"/>
            </a:solidFill>
          </p:spPr>
          <p:txBody>
            <a:bodyPr wrap="square" lIns="0" tIns="0" rIns="0" bIns="0" rtlCol="0"/>
            <a:lstStyle/>
            <a:p>
              <a:endParaRPr/>
            </a:p>
          </p:txBody>
        </p:sp>
      </p:grpSp>
      <p:sp>
        <p:nvSpPr>
          <p:cNvPr id="46" name="object 46"/>
          <p:cNvSpPr txBox="1"/>
          <p:nvPr/>
        </p:nvSpPr>
        <p:spPr>
          <a:xfrm>
            <a:off x="6504902" y="3955795"/>
            <a:ext cx="3725545" cy="1013460"/>
          </a:xfrm>
          <a:prstGeom prst="rect">
            <a:avLst/>
          </a:prstGeom>
        </p:spPr>
        <p:txBody>
          <a:bodyPr vert="horz" wrap="square" lIns="0" tIns="12700" rIns="0" bIns="0" rtlCol="0">
            <a:spAutoFit/>
          </a:bodyPr>
          <a:lstStyle/>
          <a:p>
            <a:pPr algn="ctr">
              <a:lnSpc>
                <a:spcPts val="2125"/>
              </a:lnSpc>
              <a:spcBef>
                <a:spcPts val="100"/>
              </a:spcBef>
            </a:pPr>
            <a:r>
              <a:rPr spc="-20" dirty="0">
                <a:latin typeface="Calibri"/>
                <a:cs typeface="Calibri"/>
              </a:rPr>
              <a:t>AlphaFold2</a:t>
            </a:r>
            <a:r>
              <a:rPr dirty="0">
                <a:latin typeface="游ゴシック"/>
                <a:cs typeface="游ゴシック"/>
              </a:rPr>
              <a:t>で</a:t>
            </a:r>
            <a:r>
              <a:rPr spc="-10" dirty="0">
                <a:latin typeface="Calibri"/>
                <a:cs typeface="Calibri"/>
              </a:rPr>
              <a:t>(</a:t>
            </a:r>
            <a:r>
              <a:rPr dirty="0">
                <a:latin typeface="游ゴシック"/>
                <a:cs typeface="游ゴシック"/>
              </a:rPr>
              <a:t>少なくとも部分的には</a:t>
            </a:r>
            <a:r>
              <a:rPr spc="-50" dirty="0">
                <a:latin typeface="Calibri"/>
                <a:cs typeface="Calibri"/>
              </a:rPr>
              <a:t>)</a:t>
            </a:r>
            <a:endParaRPr>
              <a:latin typeface="Calibri"/>
              <a:cs typeface="Calibri"/>
            </a:endParaRPr>
          </a:p>
          <a:p>
            <a:pPr algn="ctr">
              <a:lnSpc>
                <a:spcPts val="2125"/>
              </a:lnSpc>
            </a:pPr>
            <a:r>
              <a:rPr spc="-5" dirty="0">
                <a:latin typeface="游ゴシック"/>
                <a:cs typeface="游ゴシック"/>
              </a:rPr>
              <a:t>良質な鋳型構造が⼿に⼊る時代に</a:t>
            </a:r>
            <a:endParaRPr>
              <a:latin typeface="游ゴシック"/>
              <a:cs typeface="游ゴシック"/>
            </a:endParaRPr>
          </a:p>
          <a:p>
            <a:pPr marL="307340">
              <a:spcBef>
                <a:spcPts val="2085"/>
              </a:spcBef>
              <a:tabLst>
                <a:tab pos="2320925" algn="l"/>
              </a:tabLst>
            </a:pPr>
            <a:r>
              <a:rPr sz="1200" dirty="0">
                <a:latin typeface="游ゴシック"/>
                <a:cs typeface="游ゴシック"/>
              </a:rPr>
              <a:t>分⼦置換の鋳</a:t>
            </a:r>
            <a:r>
              <a:rPr sz="1200" spc="-50" dirty="0">
                <a:latin typeface="游ゴシック"/>
                <a:cs typeface="游ゴシック"/>
              </a:rPr>
              <a:t>型</a:t>
            </a:r>
            <a:r>
              <a:rPr sz="1200" dirty="0">
                <a:latin typeface="游ゴシック"/>
                <a:cs typeface="游ゴシック"/>
              </a:rPr>
              <a:t>	「本物」の結晶構</a:t>
            </a:r>
            <a:r>
              <a:rPr sz="1200" spc="-50" dirty="0">
                <a:latin typeface="游ゴシック"/>
                <a:cs typeface="游ゴシック"/>
              </a:rPr>
              <a:t>造</a:t>
            </a:r>
            <a:endParaRPr sz="1200">
              <a:latin typeface="游ゴシック"/>
              <a:cs typeface="游ゴシック"/>
            </a:endParaRPr>
          </a:p>
        </p:txBody>
      </p:sp>
      <p:sp>
        <p:nvSpPr>
          <p:cNvPr id="47" name="object 47"/>
          <p:cNvSpPr txBox="1"/>
          <p:nvPr/>
        </p:nvSpPr>
        <p:spPr>
          <a:xfrm>
            <a:off x="8280717" y="5333491"/>
            <a:ext cx="635000" cy="388620"/>
          </a:xfrm>
          <a:prstGeom prst="rect">
            <a:avLst/>
          </a:prstGeom>
        </p:spPr>
        <p:txBody>
          <a:bodyPr vert="horz" wrap="square" lIns="0" tIns="20955" rIns="0" bIns="0" rtlCol="0">
            <a:spAutoFit/>
          </a:bodyPr>
          <a:lstStyle/>
          <a:p>
            <a:pPr marL="88900" marR="5080" indent="-76200">
              <a:lnSpc>
                <a:spcPts val="1420"/>
              </a:lnSpc>
              <a:spcBef>
                <a:spcPts val="165"/>
              </a:spcBef>
            </a:pPr>
            <a:r>
              <a:rPr sz="1200" spc="-15" dirty="0">
                <a:latin typeface="游ゴシック"/>
                <a:cs typeface="游ゴシック"/>
              </a:rPr>
              <a:t>結晶学的</a:t>
            </a:r>
            <a:r>
              <a:rPr sz="1200" spc="-20" dirty="0">
                <a:latin typeface="游ゴシック"/>
                <a:cs typeface="游ゴシック"/>
              </a:rPr>
              <a:t>精密化</a:t>
            </a:r>
            <a:endParaRPr sz="1200">
              <a:latin typeface="游ゴシック"/>
              <a:cs typeface="游ゴシック"/>
            </a:endParaRPr>
          </a:p>
        </p:txBody>
      </p:sp>
      <p:sp>
        <p:nvSpPr>
          <p:cNvPr id="50" name="正方形/長方形 49">
            <a:extLst>
              <a:ext uri="{FF2B5EF4-FFF2-40B4-BE49-F238E27FC236}">
                <a16:creationId xmlns:a16="http://schemas.microsoft.com/office/drawing/2014/main" id="{671B4BCA-5E9A-519E-6810-F054B609BFA5}"/>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構造解析の流れ</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21523" y="2513284"/>
            <a:ext cx="6631596" cy="3145666"/>
          </a:xfrm>
          <a:prstGeom prst="rect">
            <a:avLst/>
          </a:prstGeom>
        </p:spPr>
      </p:pic>
      <p:sp>
        <p:nvSpPr>
          <p:cNvPr id="3" name="object 3"/>
          <p:cNvSpPr txBox="1">
            <a:spLocks noGrp="1"/>
          </p:cNvSpPr>
          <p:nvPr>
            <p:ph type="title"/>
          </p:nvPr>
        </p:nvSpPr>
        <p:spPr>
          <a:xfrm>
            <a:off x="2006776" y="226729"/>
            <a:ext cx="7848600" cy="1306383"/>
          </a:xfrm>
          <a:prstGeom prst="rect">
            <a:avLst/>
          </a:prstGeom>
        </p:spPr>
        <p:txBody>
          <a:bodyPr vert="horz" wrap="square" lIns="0" tIns="93980" rIns="0" bIns="0" rtlCol="0" anchor="ctr">
            <a:spAutoFit/>
          </a:bodyPr>
          <a:lstStyle/>
          <a:p>
            <a:pPr marL="12700" marR="5080">
              <a:lnSpc>
                <a:spcPts val="4700"/>
              </a:lnSpc>
              <a:spcBef>
                <a:spcPts val="740"/>
              </a:spcBef>
            </a:pPr>
            <a:r>
              <a:rPr spc="-5" dirty="0"/>
              <a:t>結晶化に向けたコンストラクト作成にも⼤いに役に⽴つ</a:t>
            </a:r>
            <a:endParaRPr dirty="0"/>
          </a:p>
        </p:txBody>
      </p:sp>
      <p:sp>
        <p:nvSpPr>
          <p:cNvPr id="4" name="object 4"/>
          <p:cNvSpPr txBox="1"/>
          <p:nvPr/>
        </p:nvSpPr>
        <p:spPr>
          <a:xfrm>
            <a:off x="2249211" y="1690687"/>
            <a:ext cx="4441735" cy="573234"/>
          </a:xfrm>
          <a:prstGeom prst="rect">
            <a:avLst/>
          </a:prstGeom>
          <a:ln w="12700">
            <a:solidFill>
              <a:srgbClr val="4472C4"/>
            </a:solidFill>
          </a:ln>
        </p:spPr>
        <p:txBody>
          <a:bodyPr vert="horz" wrap="square" lIns="0" tIns="34290" rIns="0" bIns="0" rtlCol="0">
            <a:spAutoFit/>
          </a:bodyPr>
          <a:lstStyle/>
          <a:p>
            <a:pPr marL="91440">
              <a:lnSpc>
                <a:spcPts val="2125"/>
              </a:lnSpc>
              <a:spcBef>
                <a:spcPts val="270"/>
              </a:spcBef>
            </a:pPr>
            <a:r>
              <a:rPr spc="-5" dirty="0">
                <a:latin typeface="游ゴシック"/>
                <a:cs typeface="游ゴシック"/>
              </a:rPr>
              <a:t>どこで切ればよいか⼀⽬瞭然</a:t>
            </a:r>
            <a:endParaRPr dirty="0">
              <a:latin typeface="游ゴシック"/>
              <a:cs typeface="游ゴシック"/>
            </a:endParaRPr>
          </a:p>
          <a:p>
            <a:pPr marL="91440">
              <a:lnSpc>
                <a:spcPts val="2125"/>
              </a:lnSpc>
            </a:pPr>
            <a:r>
              <a:rPr spc="-20" dirty="0">
                <a:latin typeface="Calibri"/>
                <a:cs typeface="Calibri"/>
              </a:rPr>
              <a:t>Ordered/disordered</a:t>
            </a:r>
            <a:r>
              <a:rPr spc="-5" dirty="0">
                <a:latin typeface="游ゴシック"/>
                <a:cs typeface="游ゴシック"/>
              </a:rPr>
              <a:t>の予測も、極めて正確</a:t>
            </a:r>
            <a:endParaRPr dirty="0">
              <a:latin typeface="游ゴシック"/>
              <a:cs typeface="游ゴシック"/>
            </a:endParaRPr>
          </a:p>
        </p:txBody>
      </p:sp>
      <p:sp>
        <p:nvSpPr>
          <p:cNvPr id="5" name="object 5"/>
          <p:cNvSpPr txBox="1"/>
          <p:nvPr/>
        </p:nvSpPr>
        <p:spPr>
          <a:xfrm>
            <a:off x="2831453" y="5836411"/>
            <a:ext cx="328739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Perrakis</a:t>
            </a:r>
            <a:r>
              <a:rPr spc="-35" dirty="0">
                <a:latin typeface="Calibri"/>
                <a:cs typeface="Calibri"/>
              </a:rPr>
              <a:t> </a:t>
            </a:r>
            <a:r>
              <a:rPr dirty="0">
                <a:latin typeface="Calibri"/>
                <a:cs typeface="Calibri"/>
              </a:rPr>
              <a:t>&amp;</a:t>
            </a:r>
            <a:r>
              <a:rPr spc="-30" dirty="0">
                <a:latin typeface="Calibri"/>
                <a:cs typeface="Calibri"/>
              </a:rPr>
              <a:t> </a:t>
            </a:r>
            <a:r>
              <a:rPr dirty="0">
                <a:latin typeface="Calibri"/>
                <a:cs typeface="Calibri"/>
              </a:rPr>
              <a:t>Sixma,</a:t>
            </a:r>
            <a:r>
              <a:rPr spc="-25" dirty="0">
                <a:latin typeface="Calibri"/>
                <a:cs typeface="Calibri"/>
              </a:rPr>
              <a:t> </a:t>
            </a:r>
            <a:r>
              <a:rPr i="1" dirty="0">
                <a:latin typeface="Calibri"/>
                <a:cs typeface="Calibri"/>
              </a:rPr>
              <a:t>EMBO</a:t>
            </a:r>
            <a:r>
              <a:rPr i="1" spc="-30" dirty="0">
                <a:latin typeface="Calibri"/>
                <a:cs typeface="Calibri"/>
              </a:rPr>
              <a:t> </a:t>
            </a:r>
            <a:r>
              <a:rPr i="1" dirty="0">
                <a:latin typeface="Calibri"/>
                <a:cs typeface="Calibri"/>
              </a:rPr>
              <a:t>Rep.</a:t>
            </a:r>
            <a:r>
              <a:rPr dirty="0">
                <a:latin typeface="Calibri"/>
                <a:cs typeface="Calibri"/>
              </a:rPr>
              <a:t>,</a:t>
            </a:r>
            <a:r>
              <a:rPr spc="-25" dirty="0">
                <a:latin typeface="Calibri"/>
                <a:cs typeface="Calibri"/>
              </a:rPr>
              <a:t> </a:t>
            </a:r>
            <a:r>
              <a:rPr spc="-20" dirty="0">
                <a:latin typeface="Calibri"/>
                <a:cs typeface="Calibri"/>
              </a:rPr>
              <a:t>2021</a:t>
            </a:r>
            <a:endParaRPr>
              <a:latin typeface="Calibri"/>
              <a:cs typeface="Calibri"/>
            </a:endParaRPr>
          </a:p>
        </p:txBody>
      </p:sp>
      <p:pic>
        <p:nvPicPr>
          <p:cNvPr id="6" name="object 6"/>
          <p:cNvPicPr/>
          <p:nvPr/>
        </p:nvPicPr>
        <p:blipFill>
          <a:blip r:embed="rId3" cstate="print"/>
          <a:stretch>
            <a:fillRect/>
          </a:stretch>
        </p:blipFill>
        <p:spPr>
          <a:xfrm>
            <a:off x="8692705" y="4128787"/>
            <a:ext cx="1625936" cy="1609187"/>
          </a:xfrm>
          <a:prstGeom prst="rect">
            <a:avLst/>
          </a:prstGeom>
        </p:spPr>
      </p:pic>
      <p:sp>
        <p:nvSpPr>
          <p:cNvPr id="7" name="object 7"/>
          <p:cNvSpPr txBox="1"/>
          <p:nvPr/>
        </p:nvSpPr>
        <p:spPr>
          <a:xfrm>
            <a:off x="8755519" y="5838444"/>
            <a:ext cx="1802130" cy="228268"/>
          </a:xfrm>
          <a:prstGeom prst="rect">
            <a:avLst/>
          </a:prstGeom>
        </p:spPr>
        <p:txBody>
          <a:bodyPr vert="horz" wrap="square" lIns="0" tIns="12700" rIns="0" bIns="0" rtlCol="0">
            <a:spAutoFit/>
          </a:bodyPr>
          <a:lstStyle/>
          <a:p>
            <a:pPr marL="12700">
              <a:spcBef>
                <a:spcPts val="100"/>
              </a:spcBef>
            </a:pPr>
            <a:r>
              <a:rPr sz="1400" spc="-10" dirty="0">
                <a:latin typeface="Calibri"/>
                <a:cs typeface="Calibri"/>
              </a:rPr>
              <a:t>Akdel</a:t>
            </a:r>
            <a:r>
              <a:rPr sz="1400" spc="-35" dirty="0">
                <a:latin typeface="Calibri"/>
                <a:cs typeface="Calibri"/>
              </a:rPr>
              <a:t> </a:t>
            </a:r>
            <a:r>
              <a:rPr sz="1400" dirty="0">
                <a:latin typeface="Calibri"/>
                <a:cs typeface="Calibri"/>
              </a:rPr>
              <a:t>et</a:t>
            </a:r>
            <a:r>
              <a:rPr sz="1400" spc="-25" dirty="0">
                <a:latin typeface="Calibri"/>
                <a:cs typeface="Calibri"/>
              </a:rPr>
              <a:t> </a:t>
            </a:r>
            <a:r>
              <a:rPr sz="1400" dirty="0">
                <a:latin typeface="Calibri"/>
                <a:cs typeface="Calibri"/>
              </a:rPr>
              <a:t>al.,</a:t>
            </a:r>
            <a:r>
              <a:rPr sz="1400" spc="-35" dirty="0">
                <a:latin typeface="Calibri"/>
                <a:cs typeface="Calibri"/>
              </a:rPr>
              <a:t> </a:t>
            </a:r>
            <a:r>
              <a:rPr sz="1400" i="1" dirty="0">
                <a:latin typeface="Calibri"/>
                <a:cs typeface="Calibri"/>
              </a:rPr>
              <a:t>NSMB</a:t>
            </a:r>
            <a:r>
              <a:rPr sz="1400" dirty="0">
                <a:latin typeface="Calibri"/>
                <a:cs typeface="Calibri"/>
              </a:rPr>
              <a:t>,</a:t>
            </a:r>
            <a:r>
              <a:rPr sz="1400" spc="-30" dirty="0">
                <a:latin typeface="Calibri"/>
                <a:cs typeface="Calibri"/>
              </a:rPr>
              <a:t> </a:t>
            </a:r>
            <a:r>
              <a:rPr sz="1400" spc="-20" dirty="0">
                <a:latin typeface="Calibri"/>
                <a:cs typeface="Calibri"/>
              </a:rPr>
              <a:t>2022</a:t>
            </a:r>
            <a:endParaRPr sz="1400">
              <a:latin typeface="Calibri"/>
              <a:cs typeface="Calibri"/>
            </a:endParaRPr>
          </a:p>
        </p:txBody>
      </p:sp>
      <p:sp>
        <p:nvSpPr>
          <p:cNvPr id="8" name="object 8"/>
          <p:cNvSpPr txBox="1"/>
          <p:nvPr/>
        </p:nvSpPr>
        <p:spPr>
          <a:xfrm>
            <a:off x="8426761" y="3429000"/>
            <a:ext cx="3606978" cy="298159"/>
          </a:xfrm>
          <a:prstGeom prst="rect">
            <a:avLst/>
          </a:prstGeom>
        </p:spPr>
        <p:txBody>
          <a:bodyPr vert="horz" wrap="square" lIns="0" tIns="28575" rIns="0" bIns="0" rtlCol="0">
            <a:spAutoFit/>
          </a:bodyPr>
          <a:lstStyle/>
          <a:p>
            <a:pPr marL="12700" marR="5080">
              <a:lnSpc>
                <a:spcPts val="2090"/>
              </a:lnSpc>
              <a:spcBef>
                <a:spcPts val="225"/>
              </a:spcBef>
            </a:pPr>
            <a:r>
              <a:rPr dirty="0">
                <a:latin typeface="游ゴシック"/>
                <a:cs typeface="游ゴシック"/>
              </a:rPr>
              <a:t>既存の</a:t>
            </a:r>
            <a:r>
              <a:rPr spc="-20" dirty="0">
                <a:latin typeface="Calibri"/>
                <a:cs typeface="Calibri"/>
              </a:rPr>
              <a:t>disorder</a:t>
            </a:r>
            <a:r>
              <a:rPr spc="-25" dirty="0">
                <a:latin typeface="游ゴシック"/>
                <a:cs typeface="游ゴシック"/>
              </a:rPr>
              <a:t>予測</a:t>
            </a:r>
            <a:r>
              <a:rPr spc="-10" dirty="0">
                <a:latin typeface="游ゴシック"/>
                <a:cs typeface="游ゴシック"/>
              </a:rPr>
              <a:t>サーバーを凌駕</a:t>
            </a:r>
            <a:endParaRPr dirty="0">
              <a:latin typeface="游ゴシック"/>
              <a:cs typeface="游ゴシック"/>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5816" y="677008"/>
            <a:ext cx="4952999" cy="6101861"/>
          </a:xfrm>
          <a:prstGeom prst="rect">
            <a:avLst/>
          </a:prstGeom>
        </p:spPr>
      </p:pic>
      <p:pic>
        <p:nvPicPr>
          <p:cNvPr id="3" name="object 3"/>
          <p:cNvPicPr/>
          <p:nvPr/>
        </p:nvPicPr>
        <p:blipFill>
          <a:blip r:embed="rId3" cstate="print"/>
          <a:stretch>
            <a:fillRect/>
          </a:stretch>
        </p:blipFill>
        <p:spPr>
          <a:xfrm>
            <a:off x="5996050" y="677008"/>
            <a:ext cx="5680134" cy="5771465"/>
          </a:xfrm>
          <a:prstGeom prst="rect">
            <a:avLst/>
          </a:prstGeom>
        </p:spPr>
      </p:pic>
      <p:sp>
        <p:nvSpPr>
          <p:cNvPr id="4" name="object 4"/>
          <p:cNvSpPr txBox="1"/>
          <p:nvPr/>
        </p:nvSpPr>
        <p:spPr>
          <a:xfrm>
            <a:off x="6797449" y="6510019"/>
            <a:ext cx="4077335" cy="197490"/>
          </a:xfrm>
          <a:prstGeom prst="rect">
            <a:avLst/>
          </a:prstGeom>
        </p:spPr>
        <p:txBody>
          <a:bodyPr vert="horz" wrap="square" lIns="0" tIns="12700" rIns="0" bIns="0" rtlCol="0">
            <a:spAutoFit/>
          </a:bodyPr>
          <a:lstStyle/>
          <a:p>
            <a:pPr marL="12700">
              <a:spcBef>
                <a:spcPts val="100"/>
              </a:spcBef>
            </a:pPr>
            <a:r>
              <a:rPr sz="1200" spc="-10" dirty="0">
                <a:latin typeface="Calibri"/>
                <a:cs typeface="Calibri"/>
              </a:rPr>
              <a:t>https://</a:t>
            </a:r>
            <a:r>
              <a:rPr sz="1200" spc="-10" dirty="0">
                <a:latin typeface="Calibri"/>
                <a:cs typeface="Calibri"/>
                <a:hlinkClick r:id="rId4"/>
              </a:rPr>
              <a:t>www.itmedia.co.jp/news/articles/2107/20/news136.html</a:t>
            </a:r>
            <a:endParaRPr sz="1200">
              <a:latin typeface="Calibri"/>
              <a:cs typeface="Calibri"/>
            </a:endParaRPr>
          </a:p>
        </p:txBody>
      </p:sp>
      <p:sp>
        <p:nvSpPr>
          <p:cNvPr id="5" name="正方形/長方形 4">
            <a:extLst>
              <a:ext uri="{FF2B5EF4-FFF2-40B4-BE49-F238E27FC236}">
                <a16:creationId xmlns:a16="http://schemas.microsoft.com/office/drawing/2014/main" id="{E93E4872-2576-2619-AE39-0A47411DC174}"/>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２の衝撃＠記事と</a:t>
            </a: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Twitter</a:t>
            </a: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62308" y="1659420"/>
            <a:ext cx="5216372" cy="2901772"/>
          </a:xfrm>
          <a:prstGeom prst="rect">
            <a:avLst/>
          </a:prstGeom>
        </p:spPr>
      </p:pic>
      <p:sp>
        <p:nvSpPr>
          <p:cNvPr id="3" name="object 3"/>
          <p:cNvSpPr txBox="1"/>
          <p:nvPr/>
        </p:nvSpPr>
        <p:spPr>
          <a:xfrm>
            <a:off x="5669638" y="1226368"/>
            <a:ext cx="5340330" cy="289823"/>
          </a:xfrm>
          <a:prstGeom prst="rect">
            <a:avLst/>
          </a:prstGeom>
        </p:spPr>
        <p:txBody>
          <a:bodyPr vert="horz" wrap="square" lIns="0" tIns="12700" rIns="0" bIns="0" rtlCol="0">
            <a:spAutoFit/>
          </a:bodyPr>
          <a:lstStyle/>
          <a:p>
            <a:pPr marL="12700" algn="ctr">
              <a:spcBef>
                <a:spcPts val="100"/>
              </a:spcBef>
            </a:pPr>
            <a:r>
              <a:rPr dirty="0">
                <a:latin typeface="BIZ UDPゴシック" panose="020B0400000000000000" pitchFamily="50" charset="-128"/>
                <a:ea typeface="BIZ UDPゴシック" panose="020B0400000000000000" pitchFamily="50" charset="-128"/>
                <a:cs typeface="Calibri"/>
              </a:rPr>
              <a:t>16</a:t>
            </a:r>
            <a:r>
              <a:rPr spc="-25" dirty="0">
                <a:latin typeface="BIZ UDPゴシック" panose="020B0400000000000000" pitchFamily="50" charset="-128"/>
                <a:ea typeface="BIZ UDPゴシック" panose="020B0400000000000000" pitchFamily="50" charset="-128"/>
                <a:cs typeface="Calibri"/>
              </a:rPr>
              <a:t> </a:t>
            </a:r>
            <a:r>
              <a:rPr dirty="0">
                <a:latin typeface="BIZ UDPゴシック" panose="020B0400000000000000" pitchFamily="50" charset="-128"/>
                <a:ea typeface="BIZ UDPゴシック" panose="020B0400000000000000" pitchFamily="50" charset="-128"/>
                <a:cs typeface="Calibri"/>
              </a:rPr>
              <a:t>molecules</a:t>
            </a:r>
            <a:r>
              <a:rPr spc="-30" dirty="0">
                <a:latin typeface="BIZ UDPゴシック" panose="020B0400000000000000" pitchFamily="50" charset="-128"/>
                <a:ea typeface="BIZ UDPゴシック" panose="020B0400000000000000" pitchFamily="50" charset="-128"/>
                <a:cs typeface="Calibri"/>
              </a:rPr>
              <a:t> </a:t>
            </a:r>
            <a:r>
              <a:rPr dirty="0">
                <a:latin typeface="BIZ UDPゴシック" panose="020B0400000000000000" pitchFamily="50" charset="-128"/>
                <a:ea typeface="BIZ UDPゴシック" panose="020B0400000000000000" pitchFamily="50" charset="-128"/>
                <a:cs typeface="Calibri"/>
              </a:rPr>
              <a:t>in</a:t>
            </a:r>
            <a:r>
              <a:rPr spc="-25" dirty="0">
                <a:latin typeface="BIZ UDPゴシック" panose="020B0400000000000000" pitchFamily="50" charset="-128"/>
                <a:ea typeface="BIZ UDPゴシック" panose="020B0400000000000000" pitchFamily="50" charset="-128"/>
                <a:cs typeface="Calibri"/>
              </a:rPr>
              <a:t> </a:t>
            </a:r>
            <a:r>
              <a:rPr dirty="0">
                <a:latin typeface="BIZ UDPゴシック" panose="020B0400000000000000" pitchFamily="50" charset="-128"/>
                <a:ea typeface="BIZ UDPゴシック" panose="020B0400000000000000" pitchFamily="50" charset="-128"/>
                <a:cs typeface="Calibri"/>
              </a:rPr>
              <a:t>the</a:t>
            </a:r>
            <a:r>
              <a:rPr spc="-25" dirty="0">
                <a:latin typeface="BIZ UDPゴシック" panose="020B0400000000000000" pitchFamily="50" charset="-128"/>
                <a:ea typeface="BIZ UDPゴシック" panose="020B0400000000000000" pitchFamily="50" charset="-128"/>
                <a:cs typeface="Calibri"/>
              </a:rPr>
              <a:t> </a:t>
            </a:r>
            <a:r>
              <a:rPr spc="-10" dirty="0">
                <a:latin typeface="BIZ UDPゴシック" panose="020B0400000000000000" pitchFamily="50" charset="-128"/>
                <a:ea typeface="BIZ UDPゴシック" panose="020B0400000000000000" pitchFamily="50" charset="-128"/>
                <a:cs typeface="Calibri"/>
              </a:rPr>
              <a:t>asymmetric</a:t>
            </a:r>
            <a:r>
              <a:rPr spc="-25" dirty="0">
                <a:latin typeface="BIZ UDPゴシック" panose="020B0400000000000000" pitchFamily="50" charset="-128"/>
                <a:ea typeface="BIZ UDPゴシック" panose="020B0400000000000000" pitchFamily="50" charset="-128"/>
                <a:cs typeface="Calibri"/>
              </a:rPr>
              <a:t> </a:t>
            </a:r>
            <a:r>
              <a:rPr spc="-20" dirty="0">
                <a:latin typeface="BIZ UDPゴシック" panose="020B0400000000000000" pitchFamily="50" charset="-128"/>
                <a:ea typeface="BIZ UDPゴシック" panose="020B0400000000000000" pitchFamily="50" charset="-128"/>
                <a:cs typeface="Calibri"/>
              </a:rPr>
              <a:t>unit</a:t>
            </a:r>
            <a:endParaRPr dirty="0">
              <a:latin typeface="BIZ UDPゴシック" panose="020B0400000000000000" pitchFamily="50" charset="-128"/>
              <a:ea typeface="BIZ UDPゴシック" panose="020B0400000000000000" pitchFamily="50" charset="-128"/>
              <a:cs typeface="Calibri"/>
            </a:endParaRPr>
          </a:p>
        </p:txBody>
      </p:sp>
      <p:pic>
        <p:nvPicPr>
          <p:cNvPr id="5" name="object 5"/>
          <p:cNvPicPr/>
          <p:nvPr/>
        </p:nvPicPr>
        <p:blipFill>
          <a:blip r:embed="rId3" cstate="print"/>
          <a:stretch>
            <a:fillRect/>
          </a:stretch>
        </p:blipFill>
        <p:spPr>
          <a:xfrm>
            <a:off x="1756036" y="1968183"/>
            <a:ext cx="3390519" cy="2276081"/>
          </a:xfrm>
          <a:prstGeom prst="rect">
            <a:avLst/>
          </a:prstGeom>
        </p:spPr>
      </p:pic>
      <p:sp>
        <p:nvSpPr>
          <p:cNvPr id="6" name="object 6"/>
          <p:cNvSpPr txBox="1"/>
          <p:nvPr/>
        </p:nvSpPr>
        <p:spPr>
          <a:xfrm>
            <a:off x="1756036" y="1109426"/>
            <a:ext cx="2972064" cy="565539"/>
          </a:xfrm>
          <a:prstGeom prst="rect">
            <a:avLst/>
          </a:prstGeom>
        </p:spPr>
        <p:txBody>
          <a:bodyPr vert="horz" wrap="square" lIns="0" tIns="26670" rIns="0" bIns="0" rtlCol="0">
            <a:spAutoFit/>
          </a:bodyPr>
          <a:lstStyle/>
          <a:p>
            <a:pPr marL="12700" marR="5080" indent="233045" algn="ctr">
              <a:lnSpc>
                <a:spcPts val="2110"/>
              </a:lnSpc>
              <a:spcBef>
                <a:spcPts val="210"/>
              </a:spcBef>
            </a:pPr>
            <a:r>
              <a:rPr dirty="0">
                <a:latin typeface="BIZ UDPゴシック" panose="020B0400000000000000" pitchFamily="50" charset="-128"/>
                <a:ea typeface="BIZ UDPゴシック" panose="020B0400000000000000" pitchFamily="50" charset="-128"/>
                <a:cs typeface="Calibri"/>
              </a:rPr>
              <a:t>Dimer</a:t>
            </a:r>
            <a:r>
              <a:rPr spc="-35" dirty="0">
                <a:latin typeface="BIZ UDPゴシック" panose="020B0400000000000000" pitchFamily="50" charset="-128"/>
                <a:ea typeface="BIZ UDPゴシック" panose="020B0400000000000000" pitchFamily="50" charset="-128"/>
                <a:cs typeface="Calibri"/>
              </a:rPr>
              <a:t> </a:t>
            </a:r>
            <a:r>
              <a:rPr spc="-10" dirty="0">
                <a:latin typeface="BIZ UDPゴシック" panose="020B0400000000000000" pitchFamily="50" charset="-128"/>
                <a:ea typeface="BIZ UDPゴシック" panose="020B0400000000000000" pitchFamily="50" charset="-128"/>
                <a:cs typeface="Calibri"/>
              </a:rPr>
              <a:t>structure </a:t>
            </a:r>
            <a:r>
              <a:rPr dirty="0">
                <a:latin typeface="BIZ UDPゴシック" panose="020B0400000000000000" pitchFamily="50" charset="-128"/>
                <a:ea typeface="BIZ UDPゴシック" panose="020B0400000000000000" pitchFamily="50" charset="-128"/>
                <a:cs typeface="Calibri"/>
              </a:rPr>
              <a:t>(biological</a:t>
            </a:r>
            <a:r>
              <a:rPr spc="-75" dirty="0">
                <a:latin typeface="BIZ UDPゴシック" panose="020B0400000000000000" pitchFamily="50" charset="-128"/>
                <a:ea typeface="BIZ UDPゴシック" panose="020B0400000000000000" pitchFamily="50" charset="-128"/>
                <a:cs typeface="Calibri"/>
              </a:rPr>
              <a:t> </a:t>
            </a:r>
            <a:r>
              <a:rPr spc="-10" dirty="0">
                <a:latin typeface="BIZ UDPゴシック" panose="020B0400000000000000" pitchFamily="50" charset="-128"/>
                <a:ea typeface="BIZ UDPゴシック" panose="020B0400000000000000" pitchFamily="50" charset="-128"/>
                <a:cs typeface="Calibri"/>
              </a:rPr>
              <a:t>assembly)</a:t>
            </a:r>
            <a:endParaRPr dirty="0">
              <a:latin typeface="BIZ UDPゴシック" panose="020B0400000000000000" pitchFamily="50" charset="-128"/>
              <a:ea typeface="BIZ UDPゴシック" panose="020B0400000000000000" pitchFamily="50" charset="-128"/>
              <a:cs typeface="Calibri"/>
            </a:endParaRPr>
          </a:p>
        </p:txBody>
      </p:sp>
      <p:sp>
        <p:nvSpPr>
          <p:cNvPr id="7" name="object 7"/>
          <p:cNvSpPr txBox="1"/>
          <p:nvPr/>
        </p:nvSpPr>
        <p:spPr>
          <a:xfrm>
            <a:off x="6518563" y="4632485"/>
            <a:ext cx="3642480" cy="289823"/>
          </a:xfrm>
          <a:prstGeom prst="rect">
            <a:avLst/>
          </a:prstGeom>
        </p:spPr>
        <p:txBody>
          <a:bodyPr vert="horz" wrap="square" lIns="0" tIns="12700" rIns="0" bIns="0" rtlCol="0">
            <a:spAutoFit/>
          </a:bodyPr>
          <a:lstStyle/>
          <a:p>
            <a:pPr marL="38100">
              <a:spcBef>
                <a:spcPts val="100"/>
              </a:spcBef>
            </a:pPr>
            <a:r>
              <a:rPr i="1" dirty="0">
                <a:latin typeface="BIZ UDPゴシック" panose="020B0400000000000000" pitchFamily="50" charset="-128"/>
                <a:ea typeface="BIZ UDPゴシック" panose="020B0400000000000000" pitchFamily="50" charset="-128"/>
                <a:cs typeface="Calibri"/>
              </a:rPr>
              <a:t>R</a:t>
            </a:r>
            <a:r>
              <a:rPr dirty="0">
                <a:latin typeface="BIZ UDPゴシック" panose="020B0400000000000000" pitchFamily="50" charset="-128"/>
                <a:ea typeface="BIZ UDPゴシック" panose="020B0400000000000000" pitchFamily="50" charset="-128"/>
                <a:cs typeface="Calibri"/>
              </a:rPr>
              <a:t>/</a:t>
            </a:r>
            <a:r>
              <a:rPr i="1" dirty="0">
                <a:latin typeface="BIZ UDPゴシック" panose="020B0400000000000000" pitchFamily="50" charset="-128"/>
                <a:ea typeface="BIZ UDPゴシック" panose="020B0400000000000000" pitchFamily="50" charset="-128"/>
                <a:cs typeface="Calibri"/>
              </a:rPr>
              <a:t>R</a:t>
            </a:r>
            <a:r>
              <a:rPr baseline="-13888" dirty="0">
                <a:latin typeface="BIZ UDPゴシック" panose="020B0400000000000000" pitchFamily="50" charset="-128"/>
                <a:ea typeface="BIZ UDPゴシック" panose="020B0400000000000000" pitchFamily="50" charset="-128"/>
                <a:cs typeface="Calibri"/>
              </a:rPr>
              <a:t>free</a:t>
            </a:r>
            <a:r>
              <a:rPr spc="165" baseline="-13888" dirty="0">
                <a:latin typeface="BIZ UDPゴシック" panose="020B0400000000000000" pitchFamily="50" charset="-128"/>
                <a:ea typeface="BIZ UDPゴシック" panose="020B0400000000000000" pitchFamily="50" charset="-128"/>
                <a:cs typeface="Calibri"/>
              </a:rPr>
              <a:t> </a:t>
            </a:r>
            <a:r>
              <a:rPr dirty="0">
                <a:latin typeface="BIZ UDPゴシック" panose="020B0400000000000000" pitchFamily="50" charset="-128"/>
                <a:ea typeface="BIZ UDPゴシック" panose="020B0400000000000000" pitchFamily="50" charset="-128"/>
                <a:cs typeface="Calibri"/>
              </a:rPr>
              <a:t>=</a:t>
            </a:r>
            <a:r>
              <a:rPr spc="-25" dirty="0">
                <a:latin typeface="BIZ UDPゴシック" panose="020B0400000000000000" pitchFamily="50" charset="-128"/>
                <a:ea typeface="BIZ UDPゴシック" panose="020B0400000000000000" pitchFamily="50" charset="-128"/>
                <a:cs typeface="Calibri"/>
              </a:rPr>
              <a:t> </a:t>
            </a:r>
            <a:r>
              <a:rPr spc="-10" dirty="0">
                <a:latin typeface="BIZ UDPゴシック" panose="020B0400000000000000" pitchFamily="50" charset="-128"/>
                <a:ea typeface="BIZ UDPゴシック" panose="020B0400000000000000" pitchFamily="50" charset="-128"/>
                <a:cs typeface="Calibri"/>
              </a:rPr>
              <a:t>20.9/27.7%</a:t>
            </a:r>
            <a:endParaRPr dirty="0">
              <a:latin typeface="BIZ UDPゴシック" panose="020B0400000000000000" pitchFamily="50" charset="-128"/>
              <a:ea typeface="BIZ UDPゴシック" panose="020B0400000000000000" pitchFamily="50" charset="-128"/>
              <a:cs typeface="Calibri"/>
            </a:endParaRPr>
          </a:p>
        </p:txBody>
      </p:sp>
      <p:sp>
        <p:nvSpPr>
          <p:cNvPr id="8" name="object 8"/>
          <p:cNvSpPr txBox="1"/>
          <p:nvPr/>
        </p:nvSpPr>
        <p:spPr>
          <a:xfrm>
            <a:off x="1692238" y="5415420"/>
            <a:ext cx="3305810" cy="1007711"/>
          </a:xfrm>
          <a:prstGeom prst="rect">
            <a:avLst/>
          </a:prstGeom>
          <a:ln w="12700">
            <a:solidFill>
              <a:srgbClr val="4472C4"/>
            </a:solidFill>
          </a:ln>
        </p:spPr>
        <p:txBody>
          <a:bodyPr vert="horz" wrap="square" lIns="0" tIns="32384" rIns="0" bIns="0" rtlCol="0">
            <a:spAutoFit/>
          </a:bodyPr>
          <a:lstStyle/>
          <a:p>
            <a:pPr marL="90805">
              <a:lnSpc>
                <a:spcPts val="1910"/>
              </a:lnSpc>
              <a:spcBef>
                <a:spcPts val="254"/>
              </a:spcBef>
            </a:pPr>
            <a:r>
              <a:rPr sz="1600" spc="-15" dirty="0">
                <a:latin typeface="BIZ UDPゴシック" panose="020B0400000000000000" pitchFamily="50" charset="-128"/>
                <a:ea typeface="BIZ UDPゴシック" panose="020B0400000000000000" pitchFamily="50" charset="-128"/>
                <a:cs typeface="游ゴシック"/>
              </a:rPr>
              <a:t>⾼めの分解能 </a:t>
            </a:r>
            <a:r>
              <a:rPr sz="1600" dirty="0">
                <a:latin typeface="BIZ UDPゴシック" panose="020B0400000000000000" pitchFamily="50" charset="-128"/>
                <a:ea typeface="BIZ UDPゴシック" panose="020B0400000000000000" pitchFamily="50" charset="-128"/>
                <a:cs typeface="Calibri"/>
              </a:rPr>
              <a:t>(2.2</a:t>
            </a:r>
            <a:r>
              <a:rPr sz="1600" spc="-10" dirty="0">
                <a:latin typeface="BIZ UDPゴシック" panose="020B0400000000000000" pitchFamily="50" charset="-128"/>
                <a:ea typeface="BIZ UDPゴシック" panose="020B0400000000000000" pitchFamily="50" charset="-128"/>
                <a:cs typeface="Calibri"/>
              </a:rPr>
              <a:t> Å)</a:t>
            </a:r>
            <a:r>
              <a:rPr sz="1600" dirty="0">
                <a:latin typeface="BIZ UDPゴシック" panose="020B0400000000000000" pitchFamily="50" charset="-128"/>
                <a:ea typeface="BIZ UDPゴシック" panose="020B0400000000000000" pitchFamily="50" charset="-128"/>
                <a:cs typeface="游ゴシック"/>
              </a:rPr>
              <a:t>の</a:t>
            </a:r>
            <a:r>
              <a:rPr sz="1600" spc="-10" dirty="0">
                <a:latin typeface="BIZ UDPゴシック" panose="020B0400000000000000" pitchFamily="50" charset="-128"/>
                <a:ea typeface="BIZ UDPゴシック" panose="020B0400000000000000" pitchFamily="50" charset="-128"/>
                <a:cs typeface="Calibri"/>
              </a:rPr>
              <a:t>X</a:t>
            </a:r>
            <a:r>
              <a:rPr sz="1600" spc="-20" dirty="0">
                <a:latin typeface="BIZ UDPゴシック" panose="020B0400000000000000" pitchFamily="50" charset="-128"/>
                <a:ea typeface="BIZ UDPゴシック" panose="020B0400000000000000" pitchFamily="50" charset="-128"/>
                <a:cs typeface="游ゴシック"/>
              </a:rPr>
              <a:t>線反射</a:t>
            </a:r>
            <a:endParaRPr sz="1600">
              <a:latin typeface="BIZ UDPゴシック" panose="020B0400000000000000" pitchFamily="50" charset="-128"/>
              <a:ea typeface="BIZ UDPゴシック" panose="020B0400000000000000" pitchFamily="50" charset="-128"/>
              <a:cs typeface="游ゴシック"/>
            </a:endParaRPr>
          </a:p>
          <a:p>
            <a:pPr marL="90805" marR="151765">
              <a:lnSpc>
                <a:spcPct val="99400"/>
              </a:lnSpc>
            </a:pPr>
            <a:r>
              <a:rPr sz="1600" dirty="0">
                <a:latin typeface="BIZ UDPゴシック" panose="020B0400000000000000" pitchFamily="50" charset="-128"/>
                <a:ea typeface="BIZ UDPゴシック" panose="020B0400000000000000" pitchFamily="50" charset="-128"/>
                <a:cs typeface="游ゴシック"/>
              </a:rPr>
              <a:t>データセットを</a:t>
            </a:r>
            <a:r>
              <a:rPr sz="1600" spc="-10" dirty="0">
                <a:latin typeface="BIZ UDPゴシック" panose="020B0400000000000000" pitchFamily="50" charset="-128"/>
                <a:ea typeface="BIZ UDPゴシック" panose="020B0400000000000000" pitchFamily="50" charset="-128"/>
                <a:cs typeface="Calibri"/>
              </a:rPr>
              <a:t>2014</a:t>
            </a:r>
            <a:r>
              <a:rPr sz="1600" spc="-10" dirty="0">
                <a:latin typeface="BIZ UDPゴシック" panose="020B0400000000000000" pitchFamily="50" charset="-128"/>
                <a:ea typeface="BIZ UDPゴシック" panose="020B0400000000000000" pitchFamily="50" charset="-128"/>
                <a:cs typeface="游ゴシック"/>
              </a:rPr>
              <a:t>年に取って以</a:t>
            </a:r>
            <a:r>
              <a:rPr sz="1600" spc="-5" dirty="0">
                <a:latin typeface="BIZ UDPゴシック" panose="020B0400000000000000" pitchFamily="50" charset="-128"/>
                <a:ea typeface="BIZ UDPゴシック" panose="020B0400000000000000" pitchFamily="50" charset="-128"/>
                <a:cs typeface="游ゴシック"/>
              </a:rPr>
              <a:t>来、ずっと位相が解けずにいた</a:t>
            </a:r>
            <a:r>
              <a:rPr sz="1600" spc="-50" dirty="0">
                <a:latin typeface="BIZ UDPゴシック" panose="020B0400000000000000" pitchFamily="50" charset="-128"/>
                <a:ea typeface="BIZ UDPゴシック" panose="020B0400000000000000" pitchFamily="50" charset="-128"/>
                <a:cs typeface="游ゴシック"/>
              </a:rPr>
              <a:t> </a:t>
            </a:r>
            <a:r>
              <a:rPr sz="1600" spc="-20" dirty="0">
                <a:latin typeface="BIZ UDPゴシック" panose="020B0400000000000000" pitchFamily="50" charset="-128"/>
                <a:ea typeface="BIZ UDPゴシック" panose="020B0400000000000000" pitchFamily="50" charset="-128"/>
                <a:cs typeface="Calibri"/>
              </a:rPr>
              <a:t>(SeMet</a:t>
            </a:r>
            <a:r>
              <a:rPr sz="1600" dirty="0">
                <a:latin typeface="BIZ UDPゴシック" panose="020B0400000000000000" pitchFamily="50" charset="-128"/>
                <a:ea typeface="BIZ UDPゴシック" panose="020B0400000000000000" pitchFamily="50" charset="-128"/>
                <a:cs typeface="游ゴシック"/>
              </a:rPr>
              <a:t>など全て失敗</a:t>
            </a:r>
            <a:r>
              <a:rPr sz="1600" spc="-50" dirty="0">
                <a:latin typeface="BIZ UDPゴシック" panose="020B0400000000000000" pitchFamily="50" charset="-128"/>
                <a:ea typeface="BIZ UDPゴシック" panose="020B0400000000000000" pitchFamily="50" charset="-128"/>
                <a:cs typeface="Calibri"/>
              </a:rPr>
              <a:t>)</a:t>
            </a:r>
            <a:endParaRPr sz="1600">
              <a:latin typeface="BIZ UDPゴシック" panose="020B0400000000000000" pitchFamily="50" charset="-128"/>
              <a:ea typeface="BIZ UDPゴシック" panose="020B0400000000000000" pitchFamily="50" charset="-128"/>
              <a:cs typeface="Calibri"/>
            </a:endParaRPr>
          </a:p>
        </p:txBody>
      </p:sp>
      <p:sp>
        <p:nvSpPr>
          <p:cNvPr id="9" name="object 9"/>
          <p:cNvSpPr txBox="1"/>
          <p:nvPr/>
        </p:nvSpPr>
        <p:spPr>
          <a:xfrm>
            <a:off x="5215471" y="5415419"/>
            <a:ext cx="2713355" cy="1009764"/>
          </a:xfrm>
          <a:prstGeom prst="rect">
            <a:avLst/>
          </a:prstGeom>
          <a:ln w="12700">
            <a:solidFill>
              <a:srgbClr val="4472C4"/>
            </a:solidFill>
          </a:ln>
        </p:spPr>
        <p:txBody>
          <a:bodyPr vert="horz" wrap="square" lIns="0" tIns="34290" rIns="0" bIns="0" rtlCol="0">
            <a:spAutoFit/>
          </a:bodyPr>
          <a:lstStyle/>
          <a:p>
            <a:pPr marL="91440" marR="111760">
              <a:lnSpc>
                <a:spcPct val="99200"/>
              </a:lnSpc>
              <a:spcBef>
                <a:spcPts val="270"/>
              </a:spcBef>
            </a:pPr>
            <a:r>
              <a:rPr sz="1600" spc="-5" dirty="0">
                <a:latin typeface="BIZ UDPゴシック" panose="020B0400000000000000" pitchFamily="50" charset="-128"/>
                <a:ea typeface="BIZ UDPゴシック" panose="020B0400000000000000" pitchFamily="50" charset="-128"/>
                <a:cs typeface="游ゴシック"/>
              </a:rPr>
              <a:t>様々な⼿法で予測構造を作</a:t>
            </a:r>
            <a:r>
              <a:rPr sz="1600" dirty="0">
                <a:latin typeface="BIZ UDPゴシック" panose="020B0400000000000000" pitchFamily="50" charset="-128"/>
                <a:ea typeface="BIZ UDPゴシック" panose="020B0400000000000000" pitchFamily="50" charset="-128"/>
                <a:cs typeface="游ゴシック"/>
              </a:rPr>
              <a:t>り、分⼦置換</a:t>
            </a:r>
            <a:r>
              <a:rPr sz="1600" spc="-10" dirty="0">
                <a:latin typeface="BIZ UDPゴシック" panose="020B0400000000000000" pitchFamily="50" charset="-128"/>
                <a:ea typeface="BIZ UDPゴシック" panose="020B0400000000000000" pitchFamily="50" charset="-128"/>
                <a:cs typeface="Calibri"/>
              </a:rPr>
              <a:t>(molecular replacement</a:t>
            </a:r>
            <a:r>
              <a:rPr sz="1600" spc="-20" dirty="0">
                <a:latin typeface="BIZ UDPゴシック" panose="020B0400000000000000" pitchFamily="50" charset="-128"/>
                <a:ea typeface="BIZ UDPゴシック" panose="020B0400000000000000" pitchFamily="50" charset="-128"/>
                <a:cs typeface="Calibri"/>
              </a:rPr>
              <a:t>, </a:t>
            </a:r>
            <a:r>
              <a:rPr sz="1600" spc="-10" dirty="0">
                <a:latin typeface="BIZ UDPゴシック" panose="020B0400000000000000" pitchFamily="50" charset="-128"/>
                <a:ea typeface="BIZ UDPゴシック" panose="020B0400000000000000" pitchFamily="50" charset="-128"/>
                <a:cs typeface="Calibri"/>
              </a:rPr>
              <a:t>MR)</a:t>
            </a:r>
            <a:r>
              <a:rPr sz="1600" spc="-10" dirty="0">
                <a:latin typeface="BIZ UDPゴシック" panose="020B0400000000000000" pitchFamily="50" charset="-128"/>
                <a:ea typeface="BIZ UDPゴシック" panose="020B0400000000000000" pitchFamily="50" charset="-128"/>
                <a:cs typeface="游ゴシック"/>
              </a:rPr>
              <a:t>を、繰り返すが全て失敗</a:t>
            </a:r>
            <a:endParaRPr sz="1600">
              <a:latin typeface="BIZ UDPゴシック" panose="020B0400000000000000" pitchFamily="50" charset="-128"/>
              <a:ea typeface="BIZ UDPゴシック" panose="020B0400000000000000" pitchFamily="50" charset="-128"/>
              <a:cs typeface="游ゴシック"/>
            </a:endParaRPr>
          </a:p>
        </p:txBody>
      </p:sp>
      <p:sp>
        <p:nvSpPr>
          <p:cNvPr id="10" name="object 10"/>
          <p:cNvSpPr txBox="1"/>
          <p:nvPr/>
        </p:nvSpPr>
        <p:spPr>
          <a:xfrm>
            <a:off x="8096898" y="5415419"/>
            <a:ext cx="2418080" cy="1009122"/>
          </a:xfrm>
          <a:prstGeom prst="rect">
            <a:avLst/>
          </a:prstGeom>
          <a:ln w="12700">
            <a:solidFill>
              <a:srgbClr val="4472C4"/>
            </a:solidFill>
          </a:ln>
        </p:spPr>
        <p:txBody>
          <a:bodyPr vert="horz" wrap="square" lIns="0" tIns="33655" rIns="0" bIns="0" rtlCol="0">
            <a:spAutoFit/>
          </a:bodyPr>
          <a:lstStyle/>
          <a:p>
            <a:pPr marL="90805" marR="207010" algn="just">
              <a:lnSpc>
                <a:spcPct val="99400"/>
              </a:lnSpc>
              <a:spcBef>
                <a:spcPts val="265"/>
              </a:spcBef>
            </a:pPr>
            <a:r>
              <a:rPr sz="1600" spc="-10" dirty="0">
                <a:latin typeface="BIZ UDPゴシック" panose="020B0400000000000000" pitchFamily="50" charset="-128"/>
                <a:ea typeface="BIZ UDPゴシック" panose="020B0400000000000000" pitchFamily="50" charset="-128"/>
                <a:cs typeface="Calibri"/>
              </a:rPr>
              <a:t>2021</a:t>
            </a:r>
            <a:r>
              <a:rPr sz="1600" dirty="0">
                <a:latin typeface="BIZ UDPゴシック" panose="020B0400000000000000" pitchFamily="50" charset="-128"/>
                <a:ea typeface="BIZ UDPゴシック" panose="020B0400000000000000" pitchFamily="50" charset="-128"/>
                <a:cs typeface="游ゴシック"/>
              </a:rPr>
              <a:t>年</a:t>
            </a:r>
            <a:r>
              <a:rPr sz="1600" spc="-10" dirty="0">
                <a:latin typeface="BIZ UDPゴシック" panose="020B0400000000000000" pitchFamily="50" charset="-128"/>
                <a:ea typeface="BIZ UDPゴシック" panose="020B0400000000000000" pitchFamily="50" charset="-128"/>
                <a:cs typeface="Calibri"/>
              </a:rPr>
              <a:t>7</a:t>
            </a:r>
            <a:r>
              <a:rPr sz="1600" spc="-35" dirty="0">
                <a:latin typeface="BIZ UDPゴシック" panose="020B0400000000000000" pitchFamily="50" charset="-128"/>
                <a:ea typeface="BIZ UDPゴシック" panose="020B0400000000000000" pitchFamily="50" charset="-128"/>
                <a:cs typeface="游ゴシック"/>
              </a:rPr>
              <a:t>⽉ </a:t>
            </a:r>
            <a:r>
              <a:rPr sz="1600" spc="-10" dirty="0">
                <a:latin typeface="BIZ UDPゴシック" panose="020B0400000000000000" pitchFamily="50" charset="-128"/>
                <a:ea typeface="BIZ UDPゴシック" panose="020B0400000000000000" pitchFamily="50" charset="-128"/>
                <a:cs typeface="Calibri"/>
              </a:rPr>
              <a:t>AlphaFold2</a:t>
            </a:r>
            <a:r>
              <a:rPr sz="1600" spc="-50" dirty="0">
                <a:latin typeface="BIZ UDPゴシック" panose="020B0400000000000000" pitchFamily="50" charset="-128"/>
                <a:ea typeface="BIZ UDPゴシック" panose="020B0400000000000000" pitchFamily="50" charset="-128"/>
                <a:cs typeface="游ゴシック"/>
              </a:rPr>
              <a:t>の</a:t>
            </a:r>
            <a:r>
              <a:rPr sz="1600" dirty="0">
                <a:latin typeface="BIZ UDPゴシック" panose="020B0400000000000000" pitchFamily="50" charset="-128"/>
                <a:ea typeface="BIZ UDPゴシック" panose="020B0400000000000000" pitchFamily="50" charset="-128"/>
                <a:cs typeface="游ゴシック"/>
              </a:rPr>
              <a:t>予測構造であっさり</a:t>
            </a:r>
            <a:r>
              <a:rPr sz="1600" spc="-25" dirty="0">
                <a:latin typeface="BIZ UDPゴシック" panose="020B0400000000000000" pitchFamily="50" charset="-128"/>
                <a:ea typeface="BIZ UDPゴシック" panose="020B0400000000000000" pitchFamily="50" charset="-128"/>
                <a:cs typeface="Calibri"/>
              </a:rPr>
              <a:t>MR</a:t>
            </a:r>
            <a:r>
              <a:rPr sz="1600" spc="-15" dirty="0">
                <a:latin typeface="BIZ UDPゴシック" panose="020B0400000000000000" pitchFamily="50" charset="-128"/>
                <a:ea typeface="BIZ UDPゴシック" panose="020B0400000000000000" pitchFamily="50" charset="-128"/>
                <a:cs typeface="游ゴシック"/>
              </a:rPr>
              <a:t>が解ける</a:t>
            </a:r>
            <a:endParaRPr sz="1600">
              <a:latin typeface="BIZ UDPゴシック" panose="020B0400000000000000" pitchFamily="50" charset="-128"/>
              <a:ea typeface="BIZ UDPゴシック" panose="020B0400000000000000" pitchFamily="50" charset="-128"/>
              <a:cs typeface="游ゴシック"/>
            </a:endParaRPr>
          </a:p>
        </p:txBody>
      </p:sp>
      <p:pic>
        <p:nvPicPr>
          <p:cNvPr id="11" name="object 11"/>
          <p:cNvPicPr/>
          <p:nvPr/>
        </p:nvPicPr>
        <p:blipFill>
          <a:blip r:embed="rId4" cstate="print"/>
          <a:stretch>
            <a:fillRect/>
          </a:stretch>
        </p:blipFill>
        <p:spPr>
          <a:xfrm>
            <a:off x="4997526" y="5915931"/>
            <a:ext cx="217944" cy="76200"/>
          </a:xfrm>
          <a:prstGeom prst="rect">
            <a:avLst/>
          </a:prstGeom>
        </p:spPr>
      </p:pic>
      <p:pic>
        <p:nvPicPr>
          <p:cNvPr id="12" name="object 12"/>
          <p:cNvPicPr/>
          <p:nvPr/>
        </p:nvPicPr>
        <p:blipFill>
          <a:blip r:embed="rId5" cstate="print"/>
          <a:stretch>
            <a:fillRect/>
          </a:stretch>
        </p:blipFill>
        <p:spPr>
          <a:xfrm>
            <a:off x="7928648" y="5915931"/>
            <a:ext cx="168236" cy="76200"/>
          </a:xfrm>
          <a:prstGeom prst="rect">
            <a:avLst/>
          </a:prstGeom>
        </p:spPr>
      </p:pic>
      <p:sp>
        <p:nvSpPr>
          <p:cNvPr id="13" name="正方形/長方形 12">
            <a:extLst>
              <a:ext uri="{FF2B5EF4-FFF2-40B4-BE49-F238E27FC236}">
                <a16:creationId xmlns:a16="http://schemas.microsoft.com/office/drawing/2014/main" id="{F956DC65-247A-14DA-68E9-F120CE504A4F}"/>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ADLaM Display" panose="02010000000000000000" pitchFamily="2" charset="0"/>
                <a:ea typeface="ADLaM Display" panose="02010000000000000000" pitchFamily="2" charset="0"/>
                <a:cs typeface="ADLaM Display" panose="02010000000000000000" pitchFamily="2" charset="0"/>
              </a:rPr>
              <a:t>Crystal Structure of Protein X</a:t>
            </a:r>
            <a:endParaRPr kumimoji="1" lang="ja-JP" altLang="en-US" sz="3200" dirty="0">
              <a:latin typeface="ADLaM Display" panose="02010000000000000000" pitchFamily="2" charset="0"/>
              <a:ea typeface="BIZ UDPゴシック" panose="020B0400000000000000" pitchFamily="50" charset="-128"/>
              <a:cs typeface="ADLaM Display" panose="020100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698660" y="1657362"/>
            <a:ext cx="8573770" cy="3172460"/>
            <a:chOff x="174660" y="1657362"/>
            <a:chExt cx="8573770" cy="3172460"/>
          </a:xfrm>
        </p:grpSpPr>
        <p:pic>
          <p:nvPicPr>
            <p:cNvPr id="4" name="object 4"/>
            <p:cNvPicPr/>
            <p:nvPr/>
          </p:nvPicPr>
          <p:blipFill>
            <a:blip r:embed="rId2" cstate="print"/>
            <a:stretch>
              <a:fillRect/>
            </a:stretch>
          </p:blipFill>
          <p:spPr>
            <a:xfrm>
              <a:off x="174660" y="1657362"/>
              <a:ext cx="4278820" cy="3071977"/>
            </a:xfrm>
            <a:prstGeom prst="rect">
              <a:avLst/>
            </a:prstGeom>
          </p:spPr>
        </p:pic>
        <p:pic>
          <p:nvPicPr>
            <p:cNvPr id="5" name="object 5"/>
            <p:cNvPicPr/>
            <p:nvPr/>
          </p:nvPicPr>
          <p:blipFill>
            <a:blip r:embed="rId3" cstate="print"/>
            <a:stretch>
              <a:fillRect/>
            </a:stretch>
          </p:blipFill>
          <p:spPr>
            <a:xfrm>
              <a:off x="4315383" y="1677911"/>
              <a:ext cx="4432693" cy="3151593"/>
            </a:xfrm>
            <a:prstGeom prst="rect">
              <a:avLst/>
            </a:prstGeom>
          </p:spPr>
        </p:pic>
        <p:sp>
          <p:nvSpPr>
            <p:cNvPr id="6" name="object 6"/>
            <p:cNvSpPr/>
            <p:nvPr/>
          </p:nvSpPr>
          <p:spPr>
            <a:xfrm>
              <a:off x="3466210" y="2137143"/>
              <a:ext cx="1106170" cy="1563370"/>
            </a:xfrm>
            <a:custGeom>
              <a:avLst/>
              <a:gdLst/>
              <a:ahLst/>
              <a:cxnLst/>
              <a:rect l="l" t="t" r="r" b="b"/>
              <a:pathLst>
                <a:path w="1106170" h="1563370">
                  <a:moveTo>
                    <a:pt x="0" y="781493"/>
                  </a:moveTo>
                  <a:lnTo>
                    <a:pt x="1388" y="725682"/>
                  </a:lnTo>
                  <a:lnTo>
                    <a:pt x="5490" y="670930"/>
                  </a:lnTo>
                  <a:lnTo>
                    <a:pt x="12213" y="617369"/>
                  </a:lnTo>
                  <a:lnTo>
                    <a:pt x="21463" y="565132"/>
                  </a:lnTo>
                  <a:lnTo>
                    <a:pt x="33146" y="514351"/>
                  </a:lnTo>
                  <a:lnTo>
                    <a:pt x="47169" y="465158"/>
                  </a:lnTo>
                  <a:lnTo>
                    <a:pt x="63438" y="417685"/>
                  </a:lnTo>
                  <a:lnTo>
                    <a:pt x="81860" y="372065"/>
                  </a:lnTo>
                  <a:lnTo>
                    <a:pt x="102341" y="328430"/>
                  </a:lnTo>
                  <a:lnTo>
                    <a:pt x="124788" y="286912"/>
                  </a:lnTo>
                  <a:lnTo>
                    <a:pt x="149106" y="247643"/>
                  </a:lnTo>
                  <a:lnTo>
                    <a:pt x="175203" y="210756"/>
                  </a:lnTo>
                  <a:lnTo>
                    <a:pt x="202985" y="176382"/>
                  </a:lnTo>
                  <a:lnTo>
                    <a:pt x="232359" y="144655"/>
                  </a:lnTo>
                  <a:lnTo>
                    <a:pt x="263230" y="115706"/>
                  </a:lnTo>
                  <a:lnTo>
                    <a:pt x="295505" y="89667"/>
                  </a:lnTo>
                  <a:lnTo>
                    <a:pt x="329092" y="66671"/>
                  </a:lnTo>
                  <a:lnTo>
                    <a:pt x="363895" y="46850"/>
                  </a:lnTo>
                  <a:lnTo>
                    <a:pt x="399822" y="30337"/>
                  </a:lnTo>
                  <a:lnTo>
                    <a:pt x="436778" y="17262"/>
                  </a:lnTo>
                  <a:lnTo>
                    <a:pt x="474671" y="7760"/>
                  </a:lnTo>
                  <a:lnTo>
                    <a:pt x="513407" y="1962"/>
                  </a:lnTo>
                  <a:lnTo>
                    <a:pt x="552893" y="0"/>
                  </a:lnTo>
                  <a:lnTo>
                    <a:pt x="592378" y="1962"/>
                  </a:lnTo>
                  <a:lnTo>
                    <a:pt x="631114" y="7760"/>
                  </a:lnTo>
                  <a:lnTo>
                    <a:pt x="669008" y="17262"/>
                  </a:lnTo>
                  <a:lnTo>
                    <a:pt x="705964" y="30337"/>
                  </a:lnTo>
                  <a:lnTo>
                    <a:pt x="741891" y="46850"/>
                  </a:lnTo>
                  <a:lnTo>
                    <a:pt x="776695" y="66671"/>
                  </a:lnTo>
                  <a:lnTo>
                    <a:pt x="810281" y="89667"/>
                  </a:lnTo>
                  <a:lnTo>
                    <a:pt x="842557" y="115706"/>
                  </a:lnTo>
                  <a:lnTo>
                    <a:pt x="873428" y="144655"/>
                  </a:lnTo>
                  <a:lnTo>
                    <a:pt x="902802" y="176382"/>
                  </a:lnTo>
                  <a:lnTo>
                    <a:pt x="930584" y="210756"/>
                  </a:lnTo>
                  <a:lnTo>
                    <a:pt x="956682" y="247643"/>
                  </a:lnTo>
                  <a:lnTo>
                    <a:pt x="981000" y="286912"/>
                  </a:lnTo>
                  <a:lnTo>
                    <a:pt x="1003447" y="328430"/>
                  </a:lnTo>
                  <a:lnTo>
                    <a:pt x="1023929" y="372065"/>
                  </a:lnTo>
                  <a:lnTo>
                    <a:pt x="1042351" y="417685"/>
                  </a:lnTo>
                  <a:lnTo>
                    <a:pt x="1058620" y="465158"/>
                  </a:lnTo>
                  <a:lnTo>
                    <a:pt x="1072643" y="514351"/>
                  </a:lnTo>
                  <a:lnTo>
                    <a:pt x="1084327" y="565132"/>
                  </a:lnTo>
                  <a:lnTo>
                    <a:pt x="1093577" y="617369"/>
                  </a:lnTo>
                  <a:lnTo>
                    <a:pt x="1100300" y="670930"/>
                  </a:lnTo>
                  <a:lnTo>
                    <a:pt x="1104402" y="725682"/>
                  </a:lnTo>
                  <a:lnTo>
                    <a:pt x="1105790" y="781493"/>
                  </a:lnTo>
                  <a:lnTo>
                    <a:pt x="1104402" y="837304"/>
                  </a:lnTo>
                  <a:lnTo>
                    <a:pt x="1100300" y="892056"/>
                  </a:lnTo>
                  <a:lnTo>
                    <a:pt x="1093577" y="945617"/>
                  </a:lnTo>
                  <a:lnTo>
                    <a:pt x="1084327" y="997854"/>
                  </a:lnTo>
                  <a:lnTo>
                    <a:pt x="1072643" y="1048635"/>
                  </a:lnTo>
                  <a:lnTo>
                    <a:pt x="1058620" y="1097828"/>
                  </a:lnTo>
                  <a:lnTo>
                    <a:pt x="1042351" y="1145301"/>
                  </a:lnTo>
                  <a:lnTo>
                    <a:pt x="1023929" y="1190922"/>
                  </a:lnTo>
                  <a:lnTo>
                    <a:pt x="1003447" y="1234557"/>
                  </a:lnTo>
                  <a:lnTo>
                    <a:pt x="981000" y="1276076"/>
                  </a:lnTo>
                  <a:lnTo>
                    <a:pt x="956682" y="1315345"/>
                  </a:lnTo>
                  <a:lnTo>
                    <a:pt x="930584" y="1352232"/>
                  </a:lnTo>
                  <a:lnTo>
                    <a:pt x="902802" y="1386606"/>
                  </a:lnTo>
                  <a:lnTo>
                    <a:pt x="873428" y="1418334"/>
                  </a:lnTo>
                  <a:lnTo>
                    <a:pt x="842557" y="1447283"/>
                  </a:lnTo>
                  <a:lnTo>
                    <a:pt x="810281" y="1473322"/>
                  </a:lnTo>
                  <a:lnTo>
                    <a:pt x="776695" y="1496318"/>
                  </a:lnTo>
                  <a:lnTo>
                    <a:pt x="741891" y="1516139"/>
                  </a:lnTo>
                  <a:lnTo>
                    <a:pt x="705964" y="1532653"/>
                  </a:lnTo>
                  <a:lnTo>
                    <a:pt x="669008" y="1545727"/>
                  </a:lnTo>
                  <a:lnTo>
                    <a:pt x="631114" y="1555230"/>
                  </a:lnTo>
                  <a:lnTo>
                    <a:pt x="592378" y="1561028"/>
                  </a:lnTo>
                  <a:lnTo>
                    <a:pt x="552893" y="1562990"/>
                  </a:lnTo>
                  <a:lnTo>
                    <a:pt x="513407" y="1561028"/>
                  </a:lnTo>
                  <a:lnTo>
                    <a:pt x="474671" y="1555230"/>
                  </a:lnTo>
                  <a:lnTo>
                    <a:pt x="436778" y="1545727"/>
                  </a:lnTo>
                  <a:lnTo>
                    <a:pt x="399822" y="1532653"/>
                  </a:lnTo>
                  <a:lnTo>
                    <a:pt x="363895" y="1516139"/>
                  </a:lnTo>
                  <a:lnTo>
                    <a:pt x="329092" y="1496318"/>
                  </a:lnTo>
                  <a:lnTo>
                    <a:pt x="295505" y="1473322"/>
                  </a:lnTo>
                  <a:lnTo>
                    <a:pt x="263230" y="1447283"/>
                  </a:lnTo>
                  <a:lnTo>
                    <a:pt x="232359" y="1418334"/>
                  </a:lnTo>
                  <a:lnTo>
                    <a:pt x="202985" y="1386606"/>
                  </a:lnTo>
                  <a:lnTo>
                    <a:pt x="175203" y="1352232"/>
                  </a:lnTo>
                  <a:lnTo>
                    <a:pt x="149106" y="1315345"/>
                  </a:lnTo>
                  <a:lnTo>
                    <a:pt x="124788" y="1276076"/>
                  </a:lnTo>
                  <a:lnTo>
                    <a:pt x="102341" y="1234557"/>
                  </a:lnTo>
                  <a:lnTo>
                    <a:pt x="81860" y="1190922"/>
                  </a:lnTo>
                  <a:lnTo>
                    <a:pt x="63438" y="1145301"/>
                  </a:lnTo>
                  <a:lnTo>
                    <a:pt x="47169" y="1097828"/>
                  </a:lnTo>
                  <a:lnTo>
                    <a:pt x="33146" y="1048635"/>
                  </a:lnTo>
                  <a:lnTo>
                    <a:pt x="21463" y="997854"/>
                  </a:lnTo>
                  <a:lnTo>
                    <a:pt x="12213" y="945617"/>
                  </a:lnTo>
                  <a:lnTo>
                    <a:pt x="5490" y="892056"/>
                  </a:lnTo>
                  <a:lnTo>
                    <a:pt x="1388" y="837304"/>
                  </a:lnTo>
                  <a:lnTo>
                    <a:pt x="0" y="781493"/>
                  </a:lnTo>
                  <a:close/>
                </a:path>
              </a:pathLst>
            </a:custGeom>
            <a:ln w="12700">
              <a:solidFill>
                <a:srgbClr val="FF0000"/>
              </a:solidFill>
            </a:ln>
          </p:spPr>
          <p:txBody>
            <a:bodyPr wrap="square" lIns="0" tIns="0" rIns="0" bIns="0" rtlCol="0"/>
            <a:lstStyle/>
            <a:p>
              <a:endParaRPr/>
            </a:p>
          </p:txBody>
        </p:sp>
        <p:sp>
          <p:nvSpPr>
            <p:cNvPr id="7" name="object 7"/>
            <p:cNvSpPr/>
            <p:nvPr/>
          </p:nvSpPr>
          <p:spPr>
            <a:xfrm>
              <a:off x="1556946" y="1796246"/>
              <a:ext cx="2043430" cy="1177290"/>
            </a:xfrm>
            <a:custGeom>
              <a:avLst/>
              <a:gdLst/>
              <a:ahLst/>
              <a:cxnLst/>
              <a:rect l="l" t="t" r="r" b="b"/>
              <a:pathLst>
                <a:path w="2043429" h="1177289">
                  <a:moveTo>
                    <a:pt x="14385" y="144686"/>
                  </a:moveTo>
                  <a:lnTo>
                    <a:pt x="42250" y="101175"/>
                  </a:lnTo>
                  <a:lnTo>
                    <a:pt x="83387" y="65486"/>
                  </a:lnTo>
                  <a:lnTo>
                    <a:pt x="136811" y="37572"/>
                  </a:lnTo>
                  <a:lnTo>
                    <a:pt x="201537" y="17385"/>
                  </a:lnTo>
                  <a:lnTo>
                    <a:pt x="276579" y="4876"/>
                  </a:lnTo>
                  <a:lnTo>
                    <a:pt x="317661" y="1487"/>
                  </a:lnTo>
                  <a:lnTo>
                    <a:pt x="360952" y="0"/>
                  </a:lnTo>
                  <a:lnTo>
                    <a:pt x="406331" y="408"/>
                  </a:lnTo>
                  <a:lnTo>
                    <a:pt x="453672" y="2706"/>
                  </a:lnTo>
                  <a:lnTo>
                    <a:pt x="502854" y="6888"/>
                  </a:lnTo>
                  <a:lnTo>
                    <a:pt x="553753" y="12948"/>
                  </a:lnTo>
                  <a:lnTo>
                    <a:pt x="606245" y="20880"/>
                  </a:lnTo>
                  <a:lnTo>
                    <a:pt x="660209" y="30678"/>
                  </a:lnTo>
                  <a:lnTo>
                    <a:pt x="715520" y="42336"/>
                  </a:lnTo>
                  <a:lnTo>
                    <a:pt x="772055" y="55848"/>
                  </a:lnTo>
                  <a:lnTo>
                    <a:pt x="829692" y="71208"/>
                  </a:lnTo>
                  <a:lnTo>
                    <a:pt x="888307" y="88410"/>
                  </a:lnTo>
                  <a:lnTo>
                    <a:pt x="947777" y="107448"/>
                  </a:lnTo>
                  <a:lnTo>
                    <a:pt x="1007979" y="128316"/>
                  </a:lnTo>
                  <a:lnTo>
                    <a:pt x="1068789" y="151009"/>
                  </a:lnTo>
                  <a:lnTo>
                    <a:pt x="1130085" y="175519"/>
                  </a:lnTo>
                  <a:lnTo>
                    <a:pt x="1191743" y="201842"/>
                  </a:lnTo>
                  <a:lnTo>
                    <a:pt x="1252780" y="229575"/>
                  </a:lnTo>
                  <a:lnTo>
                    <a:pt x="1312235" y="258264"/>
                  </a:lnTo>
                  <a:lnTo>
                    <a:pt x="1370020" y="287822"/>
                  </a:lnTo>
                  <a:lnTo>
                    <a:pt x="1426049" y="318162"/>
                  </a:lnTo>
                  <a:lnTo>
                    <a:pt x="1480233" y="349197"/>
                  </a:lnTo>
                  <a:lnTo>
                    <a:pt x="1532485" y="380840"/>
                  </a:lnTo>
                  <a:lnTo>
                    <a:pt x="1582718" y="413004"/>
                  </a:lnTo>
                  <a:lnTo>
                    <a:pt x="1630845" y="445604"/>
                  </a:lnTo>
                  <a:lnTo>
                    <a:pt x="1676776" y="478551"/>
                  </a:lnTo>
                  <a:lnTo>
                    <a:pt x="1720426" y="511758"/>
                  </a:lnTo>
                  <a:lnTo>
                    <a:pt x="1761706" y="545140"/>
                  </a:lnTo>
                  <a:lnTo>
                    <a:pt x="1800529" y="578609"/>
                  </a:lnTo>
                  <a:lnTo>
                    <a:pt x="1836808" y="612079"/>
                  </a:lnTo>
                  <a:lnTo>
                    <a:pt x="1870454" y="645462"/>
                  </a:lnTo>
                  <a:lnTo>
                    <a:pt x="1901381" y="678671"/>
                  </a:lnTo>
                  <a:lnTo>
                    <a:pt x="1929501" y="711621"/>
                  </a:lnTo>
                  <a:lnTo>
                    <a:pt x="1954726" y="744223"/>
                  </a:lnTo>
                  <a:lnTo>
                    <a:pt x="1976969" y="776392"/>
                  </a:lnTo>
                  <a:lnTo>
                    <a:pt x="2012158" y="839080"/>
                  </a:lnTo>
                  <a:lnTo>
                    <a:pt x="2034367" y="898991"/>
                  </a:lnTo>
                  <a:lnTo>
                    <a:pt x="2042898" y="955429"/>
                  </a:lnTo>
                  <a:lnTo>
                    <a:pt x="2041814" y="982129"/>
                  </a:lnTo>
                  <a:lnTo>
                    <a:pt x="2028512" y="1032057"/>
                  </a:lnTo>
                  <a:lnTo>
                    <a:pt x="2000647" y="1075569"/>
                  </a:lnTo>
                  <a:lnTo>
                    <a:pt x="1959510" y="1111258"/>
                  </a:lnTo>
                  <a:lnTo>
                    <a:pt x="1906086" y="1139172"/>
                  </a:lnTo>
                  <a:lnTo>
                    <a:pt x="1841360" y="1159359"/>
                  </a:lnTo>
                  <a:lnTo>
                    <a:pt x="1766318" y="1171867"/>
                  </a:lnTo>
                  <a:lnTo>
                    <a:pt x="1725235" y="1175257"/>
                  </a:lnTo>
                  <a:lnTo>
                    <a:pt x="1681944" y="1176744"/>
                  </a:lnTo>
                  <a:lnTo>
                    <a:pt x="1636565" y="1176336"/>
                  </a:lnTo>
                  <a:lnTo>
                    <a:pt x="1589224" y="1174038"/>
                  </a:lnTo>
                  <a:lnTo>
                    <a:pt x="1540042" y="1169856"/>
                  </a:lnTo>
                  <a:lnTo>
                    <a:pt x="1489143" y="1163795"/>
                  </a:lnTo>
                  <a:lnTo>
                    <a:pt x="1436650" y="1155864"/>
                  </a:lnTo>
                  <a:lnTo>
                    <a:pt x="1382687" y="1146066"/>
                  </a:lnTo>
                  <a:lnTo>
                    <a:pt x="1327376" y="1134408"/>
                  </a:lnTo>
                  <a:lnTo>
                    <a:pt x="1270840" y="1120896"/>
                  </a:lnTo>
                  <a:lnTo>
                    <a:pt x="1213204" y="1105536"/>
                  </a:lnTo>
                  <a:lnTo>
                    <a:pt x="1154589" y="1088334"/>
                  </a:lnTo>
                  <a:lnTo>
                    <a:pt x="1095119" y="1069296"/>
                  </a:lnTo>
                  <a:lnTo>
                    <a:pt x="1034918" y="1048428"/>
                  </a:lnTo>
                  <a:lnTo>
                    <a:pt x="974107" y="1025735"/>
                  </a:lnTo>
                  <a:lnTo>
                    <a:pt x="912812" y="1001225"/>
                  </a:lnTo>
                  <a:lnTo>
                    <a:pt x="851154" y="974902"/>
                  </a:lnTo>
                  <a:lnTo>
                    <a:pt x="790117" y="947169"/>
                  </a:lnTo>
                  <a:lnTo>
                    <a:pt x="730662" y="918480"/>
                  </a:lnTo>
                  <a:lnTo>
                    <a:pt x="672876" y="888922"/>
                  </a:lnTo>
                  <a:lnTo>
                    <a:pt x="616847" y="858582"/>
                  </a:lnTo>
                  <a:lnTo>
                    <a:pt x="562663" y="827547"/>
                  </a:lnTo>
                  <a:lnTo>
                    <a:pt x="510410" y="795904"/>
                  </a:lnTo>
                  <a:lnTo>
                    <a:pt x="460177" y="763739"/>
                  </a:lnTo>
                  <a:lnTo>
                    <a:pt x="412051" y="731140"/>
                  </a:lnTo>
                  <a:lnTo>
                    <a:pt x="366120" y="698193"/>
                  </a:lnTo>
                  <a:lnTo>
                    <a:pt x="322470" y="664985"/>
                  </a:lnTo>
                  <a:lnTo>
                    <a:pt x="281190" y="631603"/>
                  </a:lnTo>
                  <a:lnTo>
                    <a:pt x="242367" y="598134"/>
                  </a:lnTo>
                  <a:lnTo>
                    <a:pt x="206088" y="564665"/>
                  </a:lnTo>
                  <a:lnTo>
                    <a:pt x="172442" y="531282"/>
                  </a:lnTo>
                  <a:lnTo>
                    <a:pt x="141515" y="498072"/>
                  </a:lnTo>
                  <a:lnTo>
                    <a:pt x="113395" y="465123"/>
                  </a:lnTo>
                  <a:lnTo>
                    <a:pt x="88170" y="432520"/>
                  </a:lnTo>
                  <a:lnTo>
                    <a:pt x="65928" y="400352"/>
                  </a:lnTo>
                  <a:lnTo>
                    <a:pt x="30739" y="337664"/>
                  </a:lnTo>
                  <a:lnTo>
                    <a:pt x="8530" y="277753"/>
                  </a:lnTo>
                  <a:lnTo>
                    <a:pt x="0" y="221314"/>
                  </a:lnTo>
                  <a:lnTo>
                    <a:pt x="1083" y="194614"/>
                  </a:lnTo>
                  <a:lnTo>
                    <a:pt x="5849" y="169042"/>
                  </a:lnTo>
                  <a:lnTo>
                    <a:pt x="14385" y="144686"/>
                  </a:lnTo>
                  <a:close/>
                </a:path>
              </a:pathLst>
            </a:custGeom>
            <a:ln w="12699">
              <a:solidFill>
                <a:srgbClr val="FF0000"/>
              </a:solidFill>
            </a:ln>
          </p:spPr>
          <p:txBody>
            <a:bodyPr wrap="square" lIns="0" tIns="0" rIns="0" bIns="0" rtlCol="0"/>
            <a:lstStyle/>
            <a:p>
              <a:endParaRPr/>
            </a:p>
          </p:txBody>
        </p:sp>
      </p:grpSp>
      <p:sp>
        <p:nvSpPr>
          <p:cNvPr id="8" name="object 8"/>
          <p:cNvSpPr txBox="1"/>
          <p:nvPr/>
        </p:nvSpPr>
        <p:spPr>
          <a:xfrm>
            <a:off x="855676" y="1196758"/>
            <a:ext cx="5445125" cy="298159"/>
          </a:xfrm>
          <a:prstGeom prst="rect">
            <a:avLst/>
          </a:prstGeom>
        </p:spPr>
        <p:txBody>
          <a:bodyPr vert="horz" wrap="square" lIns="0" tIns="28575" rIns="0" bIns="0" rtlCol="0">
            <a:spAutoFit/>
          </a:bodyPr>
          <a:lstStyle/>
          <a:p>
            <a:pPr marL="12700" marR="5080">
              <a:lnSpc>
                <a:spcPts val="2090"/>
              </a:lnSpc>
              <a:spcBef>
                <a:spcPts val="225"/>
              </a:spcBef>
            </a:pPr>
            <a:r>
              <a:rPr dirty="0">
                <a:latin typeface="Calibri"/>
                <a:cs typeface="Calibri"/>
              </a:rPr>
              <a:t>Crystal</a:t>
            </a:r>
            <a:r>
              <a:rPr spc="-90" dirty="0">
                <a:latin typeface="Calibri"/>
                <a:cs typeface="Calibri"/>
              </a:rPr>
              <a:t> </a:t>
            </a:r>
            <a:r>
              <a:rPr dirty="0">
                <a:latin typeface="Calibri"/>
                <a:cs typeface="Calibri"/>
              </a:rPr>
              <a:t>structure</a:t>
            </a:r>
            <a:r>
              <a:rPr spc="-85" dirty="0">
                <a:latin typeface="Calibri"/>
                <a:cs typeface="Calibri"/>
              </a:rPr>
              <a:t> </a:t>
            </a:r>
            <a:r>
              <a:rPr dirty="0">
                <a:latin typeface="Calibri"/>
                <a:cs typeface="Calibri"/>
              </a:rPr>
              <a:t>(</a:t>
            </a:r>
            <a:r>
              <a:rPr dirty="0">
                <a:solidFill>
                  <a:srgbClr val="548235"/>
                </a:solidFill>
                <a:latin typeface="Calibri"/>
                <a:cs typeface="Calibri"/>
              </a:rPr>
              <a:t>green</a:t>
            </a:r>
            <a:r>
              <a:rPr dirty="0">
                <a:latin typeface="Calibri"/>
                <a:cs typeface="Calibri"/>
              </a:rPr>
              <a:t>)</a:t>
            </a:r>
            <a:r>
              <a:rPr spc="-80" dirty="0">
                <a:latin typeface="Calibri"/>
                <a:cs typeface="Calibri"/>
              </a:rPr>
              <a:t> </a:t>
            </a:r>
            <a:r>
              <a:rPr spc="-25" dirty="0">
                <a:latin typeface="Calibri"/>
                <a:cs typeface="Calibri"/>
              </a:rPr>
              <a:t>vs </a:t>
            </a:r>
            <a:r>
              <a:rPr dirty="0">
                <a:latin typeface="Calibri"/>
                <a:cs typeface="Calibri"/>
              </a:rPr>
              <a:t>RaptorX</a:t>
            </a:r>
            <a:r>
              <a:rPr spc="-45" dirty="0">
                <a:latin typeface="Calibri"/>
                <a:cs typeface="Calibri"/>
              </a:rPr>
              <a:t> </a:t>
            </a:r>
            <a:r>
              <a:rPr dirty="0">
                <a:latin typeface="Calibri"/>
                <a:cs typeface="Calibri"/>
              </a:rPr>
              <a:t>(</a:t>
            </a:r>
            <a:r>
              <a:rPr dirty="0">
                <a:solidFill>
                  <a:srgbClr val="7F7F7F"/>
                </a:solidFill>
                <a:latin typeface="Calibri"/>
                <a:cs typeface="Calibri"/>
              </a:rPr>
              <a:t>white</a:t>
            </a:r>
            <a:r>
              <a:rPr dirty="0">
                <a:latin typeface="Calibri"/>
                <a:cs typeface="Calibri"/>
              </a:rPr>
              <a:t>):</a:t>
            </a:r>
            <a:r>
              <a:rPr spc="-40" dirty="0">
                <a:latin typeface="Calibri"/>
                <a:cs typeface="Calibri"/>
              </a:rPr>
              <a:t> </a:t>
            </a:r>
            <a:r>
              <a:rPr dirty="0">
                <a:latin typeface="Calibri"/>
                <a:cs typeface="Calibri"/>
              </a:rPr>
              <a:t>MR</a:t>
            </a:r>
            <a:r>
              <a:rPr spc="-50" dirty="0">
                <a:latin typeface="Calibri"/>
                <a:cs typeface="Calibri"/>
              </a:rPr>
              <a:t> </a:t>
            </a:r>
            <a:r>
              <a:rPr spc="-10" dirty="0">
                <a:latin typeface="Calibri"/>
                <a:cs typeface="Calibri"/>
              </a:rPr>
              <a:t>failed</a:t>
            </a:r>
            <a:endParaRPr dirty="0">
              <a:latin typeface="Calibri"/>
              <a:cs typeface="Calibri"/>
            </a:endParaRPr>
          </a:p>
        </p:txBody>
      </p:sp>
      <p:sp>
        <p:nvSpPr>
          <p:cNvPr id="9" name="object 9"/>
          <p:cNvSpPr txBox="1"/>
          <p:nvPr/>
        </p:nvSpPr>
        <p:spPr>
          <a:xfrm>
            <a:off x="6300801" y="1177403"/>
            <a:ext cx="5666740" cy="298159"/>
          </a:xfrm>
          <a:prstGeom prst="rect">
            <a:avLst/>
          </a:prstGeom>
        </p:spPr>
        <p:txBody>
          <a:bodyPr vert="horz" wrap="square" lIns="0" tIns="28575" rIns="0" bIns="0" rtlCol="0">
            <a:spAutoFit/>
          </a:bodyPr>
          <a:lstStyle/>
          <a:p>
            <a:pPr marL="12700" marR="5080">
              <a:lnSpc>
                <a:spcPts val="2090"/>
              </a:lnSpc>
              <a:spcBef>
                <a:spcPts val="225"/>
              </a:spcBef>
            </a:pPr>
            <a:r>
              <a:rPr dirty="0">
                <a:latin typeface="Calibri"/>
                <a:cs typeface="Calibri"/>
              </a:rPr>
              <a:t>Crystal</a:t>
            </a:r>
            <a:r>
              <a:rPr spc="-90" dirty="0">
                <a:latin typeface="Calibri"/>
                <a:cs typeface="Calibri"/>
              </a:rPr>
              <a:t> </a:t>
            </a:r>
            <a:r>
              <a:rPr dirty="0">
                <a:latin typeface="Calibri"/>
                <a:cs typeface="Calibri"/>
              </a:rPr>
              <a:t>structure</a:t>
            </a:r>
            <a:r>
              <a:rPr spc="-85" dirty="0">
                <a:latin typeface="Calibri"/>
                <a:cs typeface="Calibri"/>
              </a:rPr>
              <a:t> </a:t>
            </a:r>
            <a:r>
              <a:rPr dirty="0">
                <a:latin typeface="Calibri"/>
                <a:cs typeface="Calibri"/>
              </a:rPr>
              <a:t>(</a:t>
            </a:r>
            <a:r>
              <a:rPr dirty="0">
                <a:solidFill>
                  <a:srgbClr val="548235"/>
                </a:solidFill>
                <a:latin typeface="Calibri"/>
                <a:cs typeface="Calibri"/>
              </a:rPr>
              <a:t>green</a:t>
            </a:r>
            <a:r>
              <a:rPr dirty="0">
                <a:latin typeface="Calibri"/>
                <a:cs typeface="Calibri"/>
              </a:rPr>
              <a:t>)</a:t>
            </a:r>
            <a:r>
              <a:rPr spc="-80" dirty="0">
                <a:latin typeface="Calibri"/>
                <a:cs typeface="Calibri"/>
              </a:rPr>
              <a:t> </a:t>
            </a:r>
            <a:r>
              <a:rPr spc="-25" dirty="0">
                <a:latin typeface="Calibri"/>
                <a:cs typeface="Calibri"/>
              </a:rPr>
              <a:t>vs </a:t>
            </a:r>
            <a:r>
              <a:rPr dirty="0">
                <a:latin typeface="Calibri"/>
                <a:cs typeface="Calibri"/>
              </a:rPr>
              <a:t>AlphaFold2</a:t>
            </a:r>
            <a:r>
              <a:rPr spc="-45" dirty="0">
                <a:latin typeface="Calibri"/>
                <a:cs typeface="Calibri"/>
              </a:rPr>
              <a:t> </a:t>
            </a:r>
            <a:r>
              <a:rPr dirty="0">
                <a:latin typeface="Calibri"/>
                <a:cs typeface="Calibri"/>
              </a:rPr>
              <a:t>(</a:t>
            </a:r>
            <a:r>
              <a:rPr dirty="0">
                <a:solidFill>
                  <a:srgbClr val="C00000"/>
                </a:solidFill>
                <a:latin typeface="Calibri"/>
                <a:cs typeface="Calibri"/>
              </a:rPr>
              <a:t>pink</a:t>
            </a:r>
            <a:r>
              <a:rPr dirty="0">
                <a:latin typeface="Calibri"/>
                <a:cs typeface="Calibri"/>
              </a:rPr>
              <a:t>):</a:t>
            </a:r>
            <a:r>
              <a:rPr spc="-35" dirty="0">
                <a:latin typeface="Calibri"/>
                <a:cs typeface="Calibri"/>
              </a:rPr>
              <a:t> </a:t>
            </a:r>
            <a:r>
              <a:rPr dirty="0">
                <a:latin typeface="Calibri"/>
                <a:cs typeface="Calibri"/>
              </a:rPr>
              <a:t>MR</a:t>
            </a:r>
            <a:r>
              <a:rPr spc="-50" dirty="0">
                <a:latin typeface="Calibri"/>
                <a:cs typeface="Calibri"/>
              </a:rPr>
              <a:t> </a:t>
            </a:r>
            <a:r>
              <a:rPr spc="-10" dirty="0">
                <a:latin typeface="Calibri"/>
                <a:cs typeface="Calibri"/>
              </a:rPr>
              <a:t>successful</a:t>
            </a:r>
            <a:endParaRPr dirty="0">
              <a:latin typeface="Calibri"/>
              <a:cs typeface="Calibri"/>
            </a:endParaRPr>
          </a:p>
        </p:txBody>
      </p:sp>
      <p:sp>
        <p:nvSpPr>
          <p:cNvPr id="10" name="object 10"/>
          <p:cNvSpPr txBox="1"/>
          <p:nvPr/>
        </p:nvSpPr>
        <p:spPr>
          <a:xfrm>
            <a:off x="7274077" y="4848859"/>
            <a:ext cx="1819910" cy="299720"/>
          </a:xfrm>
          <a:prstGeom prst="rect">
            <a:avLst/>
          </a:prstGeom>
        </p:spPr>
        <p:txBody>
          <a:bodyPr vert="horz" wrap="square" lIns="0" tIns="12700" rIns="0" bIns="0" rtlCol="0">
            <a:spAutoFit/>
          </a:bodyPr>
          <a:lstStyle/>
          <a:p>
            <a:pPr marL="12700">
              <a:spcBef>
                <a:spcPts val="100"/>
              </a:spcBef>
            </a:pPr>
            <a:r>
              <a:rPr dirty="0">
                <a:latin typeface="Calibri"/>
                <a:cs typeface="Calibri"/>
              </a:rPr>
              <a:t>Cα</a:t>
            </a:r>
            <a:r>
              <a:rPr spc="-20" dirty="0">
                <a:latin typeface="Calibri"/>
                <a:cs typeface="Calibri"/>
              </a:rPr>
              <a:t> </a:t>
            </a:r>
            <a:r>
              <a:rPr dirty="0">
                <a:latin typeface="Calibri"/>
                <a:cs typeface="Calibri"/>
              </a:rPr>
              <a:t>RMSD</a:t>
            </a:r>
            <a:r>
              <a:rPr spc="-20" dirty="0">
                <a:latin typeface="Calibri"/>
                <a:cs typeface="Calibri"/>
              </a:rPr>
              <a:t> </a:t>
            </a:r>
            <a:r>
              <a:rPr dirty="0">
                <a:latin typeface="Calibri"/>
                <a:cs typeface="Calibri"/>
              </a:rPr>
              <a:t>=</a:t>
            </a:r>
            <a:r>
              <a:rPr spc="-20" dirty="0">
                <a:latin typeface="Calibri"/>
                <a:cs typeface="Calibri"/>
              </a:rPr>
              <a:t> </a:t>
            </a:r>
            <a:r>
              <a:rPr dirty="0">
                <a:latin typeface="Calibri"/>
                <a:cs typeface="Calibri"/>
              </a:rPr>
              <a:t>0.410</a:t>
            </a:r>
            <a:r>
              <a:rPr spc="-25" dirty="0">
                <a:latin typeface="Calibri"/>
                <a:cs typeface="Calibri"/>
              </a:rPr>
              <a:t> </a:t>
            </a:r>
            <a:r>
              <a:rPr spc="-50" dirty="0">
                <a:latin typeface="Calibri"/>
                <a:cs typeface="Calibri"/>
              </a:rPr>
              <a:t>Å</a:t>
            </a:r>
            <a:endParaRPr>
              <a:latin typeface="Calibri"/>
              <a:cs typeface="Calibri"/>
            </a:endParaRPr>
          </a:p>
        </p:txBody>
      </p:sp>
      <p:sp>
        <p:nvSpPr>
          <p:cNvPr id="11" name="object 11"/>
          <p:cNvSpPr txBox="1"/>
          <p:nvPr/>
        </p:nvSpPr>
        <p:spPr>
          <a:xfrm>
            <a:off x="2804820" y="4848859"/>
            <a:ext cx="1819910" cy="299720"/>
          </a:xfrm>
          <a:prstGeom prst="rect">
            <a:avLst/>
          </a:prstGeom>
        </p:spPr>
        <p:txBody>
          <a:bodyPr vert="horz" wrap="square" lIns="0" tIns="12700" rIns="0" bIns="0" rtlCol="0">
            <a:spAutoFit/>
          </a:bodyPr>
          <a:lstStyle/>
          <a:p>
            <a:pPr marL="12700">
              <a:spcBef>
                <a:spcPts val="100"/>
              </a:spcBef>
            </a:pPr>
            <a:r>
              <a:rPr dirty="0">
                <a:latin typeface="Calibri"/>
                <a:cs typeface="Calibri"/>
              </a:rPr>
              <a:t>Cα</a:t>
            </a:r>
            <a:r>
              <a:rPr spc="-20" dirty="0">
                <a:latin typeface="Calibri"/>
                <a:cs typeface="Calibri"/>
              </a:rPr>
              <a:t> </a:t>
            </a:r>
            <a:r>
              <a:rPr dirty="0">
                <a:latin typeface="Calibri"/>
                <a:cs typeface="Calibri"/>
              </a:rPr>
              <a:t>RMSD</a:t>
            </a:r>
            <a:r>
              <a:rPr spc="-20" dirty="0">
                <a:latin typeface="Calibri"/>
                <a:cs typeface="Calibri"/>
              </a:rPr>
              <a:t> </a:t>
            </a:r>
            <a:r>
              <a:rPr dirty="0">
                <a:latin typeface="Calibri"/>
                <a:cs typeface="Calibri"/>
              </a:rPr>
              <a:t>=</a:t>
            </a:r>
            <a:r>
              <a:rPr spc="-20" dirty="0">
                <a:latin typeface="Calibri"/>
                <a:cs typeface="Calibri"/>
              </a:rPr>
              <a:t> </a:t>
            </a:r>
            <a:r>
              <a:rPr dirty="0">
                <a:latin typeface="Calibri"/>
                <a:cs typeface="Calibri"/>
              </a:rPr>
              <a:t>1.724</a:t>
            </a:r>
            <a:r>
              <a:rPr spc="-25" dirty="0">
                <a:latin typeface="Calibri"/>
                <a:cs typeface="Calibri"/>
              </a:rPr>
              <a:t> </a:t>
            </a:r>
            <a:r>
              <a:rPr spc="-50" dirty="0">
                <a:latin typeface="Calibri"/>
                <a:cs typeface="Calibri"/>
              </a:rPr>
              <a:t>Å</a:t>
            </a:r>
            <a:endParaRPr>
              <a:latin typeface="Calibri"/>
              <a:cs typeface="Calibri"/>
            </a:endParaRPr>
          </a:p>
        </p:txBody>
      </p:sp>
      <p:sp>
        <p:nvSpPr>
          <p:cNvPr id="12" name="object 12"/>
          <p:cNvSpPr txBox="1"/>
          <p:nvPr/>
        </p:nvSpPr>
        <p:spPr>
          <a:xfrm>
            <a:off x="1494693" y="5420530"/>
            <a:ext cx="3960711" cy="1247777"/>
          </a:xfrm>
          <a:prstGeom prst="rect">
            <a:avLst/>
          </a:prstGeom>
        </p:spPr>
        <p:txBody>
          <a:bodyPr vert="horz" wrap="square" lIns="0" tIns="26670" rIns="0" bIns="0" rtlCol="0">
            <a:spAutoFit/>
          </a:bodyPr>
          <a:lstStyle/>
          <a:p>
            <a:pPr marL="12700" marR="184150" indent="147955" algn="ctr">
              <a:lnSpc>
                <a:spcPts val="2110"/>
              </a:lnSpc>
              <a:spcBef>
                <a:spcPts val="210"/>
              </a:spcBef>
            </a:pPr>
            <a:r>
              <a:rPr spc="-25" dirty="0">
                <a:latin typeface="Calibri"/>
                <a:cs typeface="Calibri"/>
              </a:rPr>
              <a:t>Template </a:t>
            </a:r>
            <a:r>
              <a:rPr dirty="0">
                <a:latin typeface="Calibri"/>
                <a:cs typeface="Calibri"/>
              </a:rPr>
              <a:t>sequence</a:t>
            </a:r>
            <a:r>
              <a:rPr spc="-25" dirty="0">
                <a:latin typeface="Calibri"/>
                <a:cs typeface="Calibri"/>
              </a:rPr>
              <a:t> </a:t>
            </a:r>
            <a:r>
              <a:rPr dirty="0">
                <a:latin typeface="Calibri"/>
                <a:cs typeface="Calibri"/>
              </a:rPr>
              <a:t>id</a:t>
            </a:r>
            <a:r>
              <a:rPr spc="-15" dirty="0">
                <a:latin typeface="Calibri"/>
                <a:cs typeface="Calibri"/>
              </a:rPr>
              <a:t>. &lt; </a:t>
            </a:r>
            <a:r>
              <a:rPr spc="-25" dirty="0">
                <a:latin typeface="Calibri"/>
                <a:cs typeface="Calibri"/>
              </a:rPr>
              <a:t>20% </a:t>
            </a:r>
            <a:endParaRPr lang="en-US" spc="-25" dirty="0">
              <a:latin typeface="Calibri"/>
              <a:cs typeface="Calibri"/>
            </a:endParaRPr>
          </a:p>
          <a:p>
            <a:pPr marL="12700" marR="184150" indent="147955" algn="ctr">
              <a:lnSpc>
                <a:spcPts val="2110"/>
              </a:lnSpc>
              <a:spcBef>
                <a:spcPts val="210"/>
              </a:spcBef>
            </a:pPr>
            <a:r>
              <a:rPr spc="-10" dirty="0">
                <a:latin typeface="Calibri"/>
                <a:cs typeface="Calibri"/>
              </a:rPr>
              <a:t>(BLAST</a:t>
            </a:r>
            <a:r>
              <a:rPr dirty="0">
                <a:latin typeface="游ゴシック"/>
                <a:cs typeface="游ゴシック"/>
              </a:rPr>
              <a:t>でヒットしないレベル</a:t>
            </a:r>
            <a:r>
              <a:rPr spc="-50" dirty="0">
                <a:latin typeface="Calibri"/>
                <a:cs typeface="Calibri"/>
              </a:rPr>
              <a:t>)</a:t>
            </a:r>
            <a:endParaRPr dirty="0">
              <a:latin typeface="Calibri"/>
              <a:cs typeface="Calibri"/>
            </a:endParaRPr>
          </a:p>
          <a:p>
            <a:pPr algn="ctr">
              <a:spcBef>
                <a:spcPts val="790"/>
              </a:spcBef>
            </a:pPr>
            <a:endParaRPr dirty="0">
              <a:latin typeface="Calibri"/>
              <a:cs typeface="Calibri"/>
            </a:endParaRPr>
          </a:p>
          <a:p>
            <a:pPr marL="1050925" algn="ctr"/>
            <a:r>
              <a:rPr dirty="0">
                <a:latin typeface="Calibri"/>
                <a:cs typeface="Calibri"/>
              </a:rPr>
              <a:t>Thanks</a:t>
            </a:r>
            <a:r>
              <a:rPr spc="-55" dirty="0">
                <a:latin typeface="Calibri"/>
                <a:cs typeface="Calibri"/>
              </a:rPr>
              <a:t> </a:t>
            </a:r>
            <a:r>
              <a:rPr dirty="0">
                <a:latin typeface="Calibri"/>
                <a:cs typeface="Calibri"/>
              </a:rPr>
              <a:t>to</a:t>
            </a:r>
            <a:r>
              <a:rPr spc="-45" dirty="0">
                <a:latin typeface="Calibri"/>
                <a:cs typeface="Calibri"/>
              </a:rPr>
              <a:t> Dr.</a:t>
            </a:r>
            <a:r>
              <a:rPr spc="-55" dirty="0">
                <a:latin typeface="Calibri"/>
                <a:cs typeface="Calibri"/>
              </a:rPr>
              <a:t> </a:t>
            </a:r>
            <a:r>
              <a:rPr spc="-10" dirty="0">
                <a:latin typeface="Calibri"/>
                <a:cs typeface="Calibri"/>
              </a:rPr>
              <a:t>Moriwaki</a:t>
            </a:r>
            <a:endParaRPr dirty="0">
              <a:latin typeface="Calibri"/>
              <a:cs typeface="Calibri"/>
            </a:endParaRPr>
          </a:p>
        </p:txBody>
      </p:sp>
      <p:grpSp>
        <p:nvGrpSpPr>
          <p:cNvPr id="13" name="object 13"/>
          <p:cNvGrpSpPr/>
          <p:nvPr/>
        </p:nvGrpSpPr>
        <p:grpSpPr>
          <a:xfrm>
            <a:off x="6062471" y="5282183"/>
            <a:ext cx="4084320" cy="1576070"/>
            <a:chOff x="4538471" y="5282183"/>
            <a:chExt cx="4084320" cy="1576070"/>
          </a:xfrm>
        </p:grpSpPr>
        <p:pic>
          <p:nvPicPr>
            <p:cNvPr id="14" name="object 14"/>
            <p:cNvPicPr/>
            <p:nvPr/>
          </p:nvPicPr>
          <p:blipFill>
            <a:blip r:embed="rId4" cstate="print"/>
            <a:stretch>
              <a:fillRect/>
            </a:stretch>
          </p:blipFill>
          <p:spPr>
            <a:xfrm>
              <a:off x="4538471" y="5282183"/>
              <a:ext cx="4084320" cy="1575816"/>
            </a:xfrm>
            <a:prstGeom prst="rect">
              <a:avLst/>
            </a:prstGeom>
          </p:spPr>
        </p:pic>
        <p:pic>
          <p:nvPicPr>
            <p:cNvPr id="15" name="object 15"/>
            <p:cNvPicPr/>
            <p:nvPr/>
          </p:nvPicPr>
          <p:blipFill>
            <a:blip r:embed="rId5" cstate="print"/>
            <a:stretch>
              <a:fillRect/>
            </a:stretch>
          </p:blipFill>
          <p:spPr>
            <a:xfrm>
              <a:off x="4571999" y="5318272"/>
              <a:ext cx="3962019" cy="1452295"/>
            </a:xfrm>
            <a:prstGeom prst="rect">
              <a:avLst/>
            </a:prstGeom>
          </p:spPr>
        </p:pic>
        <p:sp>
          <p:nvSpPr>
            <p:cNvPr id="16" name="object 16"/>
            <p:cNvSpPr/>
            <p:nvPr/>
          </p:nvSpPr>
          <p:spPr>
            <a:xfrm>
              <a:off x="4567237" y="5313514"/>
              <a:ext cx="3971925" cy="1462405"/>
            </a:xfrm>
            <a:custGeom>
              <a:avLst/>
              <a:gdLst/>
              <a:ahLst/>
              <a:cxnLst/>
              <a:rect l="l" t="t" r="r" b="b"/>
              <a:pathLst>
                <a:path w="3971925" h="1462404">
                  <a:moveTo>
                    <a:pt x="0" y="0"/>
                  </a:moveTo>
                  <a:lnTo>
                    <a:pt x="3971544" y="0"/>
                  </a:lnTo>
                  <a:lnTo>
                    <a:pt x="3971544" y="1461823"/>
                  </a:lnTo>
                  <a:lnTo>
                    <a:pt x="0" y="1461823"/>
                  </a:lnTo>
                  <a:lnTo>
                    <a:pt x="0" y="0"/>
                  </a:lnTo>
                  <a:close/>
                </a:path>
              </a:pathLst>
            </a:custGeom>
            <a:ln w="9525">
              <a:solidFill>
                <a:srgbClr val="000000"/>
              </a:solidFill>
            </a:ln>
          </p:spPr>
          <p:txBody>
            <a:bodyPr wrap="square" lIns="0" tIns="0" rIns="0" bIns="0" rtlCol="0"/>
            <a:lstStyle/>
            <a:p>
              <a:endParaRPr/>
            </a:p>
          </p:txBody>
        </p:sp>
      </p:grpSp>
      <p:sp>
        <p:nvSpPr>
          <p:cNvPr id="17" name="正方形/長方形 16">
            <a:extLst>
              <a:ext uri="{FF2B5EF4-FFF2-40B4-BE49-F238E27FC236}">
                <a16:creationId xmlns:a16="http://schemas.microsoft.com/office/drawing/2014/main" id="{BAFED791-56C0-16C5-5EF5-921550196532}"/>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Predicted and crystal structures of Protein X</a:t>
            </a: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A8344D-BB1A-6F5E-0E30-4829231FE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6"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0546">
            <a:off x="247690" y="596576"/>
            <a:ext cx="2452605" cy="245260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rPr>
              <a:t>ポチッ</a:t>
            </a: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84627">
            <a:off x="990826" y="3091891"/>
            <a:ext cx="10137322" cy="830997"/>
          </a:xfrm>
          <a:prstGeom prst="rect">
            <a:avLst/>
          </a:prstGeom>
          <a:solidFill>
            <a:schemeClr val="accent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最後にアンケートにご協力下さい！</a:t>
            </a:r>
          </a:p>
        </p:txBody>
      </p:sp>
      <p:pic>
        <p:nvPicPr>
          <p:cNvPr id="4" name="Picture 8" descr="QRコードが表示されたスマートフォンのイラスト">
            <a:extLst>
              <a:ext uri="{FF2B5EF4-FFF2-40B4-BE49-F238E27FC236}">
                <a16:creationId xmlns:a16="http://schemas.microsoft.com/office/drawing/2014/main" id="{D276F7AF-67D8-312F-FDFA-61850593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678" y="195436"/>
            <a:ext cx="1688937" cy="287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9792" y="304428"/>
            <a:ext cx="10515600" cy="637610"/>
          </a:xfrm>
          <a:prstGeom prst="rect">
            <a:avLst/>
          </a:prstGeom>
        </p:spPr>
        <p:txBody>
          <a:bodyPr vert="horz" wrap="square" lIns="0" tIns="82804" rIns="0" bIns="0" rtlCol="0" anchor="ctr">
            <a:spAutoFit/>
          </a:bodyPr>
          <a:lstStyle/>
          <a:p>
            <a:pPr marL="198755">
              <a:lnSpc>
                <a:spcPct val="100000"/>
              </a:lnSpc>
              <a:spcBef>
                <a:spcPts val="100"/>
              </a:spcBef>
            </a:pPr>
            <a:r>
              <a:rPr sz="3600" spc="-15" dirty="0"/>
              <a:t>ドメインが⼤きく動く場合 </a:t>
            </a:r>
            <a:r>
              <a:rPr sz="3600" spc="-10" dirty="0">
                <a:latin typeface="Calibri Light"/>
                <a:cs typeface="Calibri Light"/>
              </a:rPr>
              <a:t>(</a:t>
            </a:r>
            <a:r>
              <a:rPr sz="3600" dirty="0"/>
              <a:t>糖キナーゼその</a:t>
            </a:r>
            <a:r>
              <a:rPr sz="3600" spc="-25" dirty="0">
                <a:latin typeface="Calibri Light"/>
                <a:cs typeface="Calibri Light"/>
              </a:rPr>
              <a:t>1)</a:t>
            </a:r>
          </a:p>
        </p:txBody>
      </p:sp>
      <p:sp>
        <p:nvSpPr>
          <p:cNvPr id="3" name="object 3"/>
          <p:cNvSpPr txBox="1"/>
          <p:nvPr/>
        </p:nvSpPr>
        <p:spPr>
          <a:xfrm>
            <a:off x="2269165" y="4236211"/>
            <a:ext cx="2328545" cy="299720"/>
          </a:xfrm>
          <a:prstGeom prst="rect">
            <a:avLst/>
          </a:prstGeom>
        </p:spPr>
        <p:txBody>
          <a:bodyPr vert="horz" wrap="square" lIns="0" tIns="12700" rIns="0" bIns="0" rtlCol="0">
            <a:spAutoFit/>
          </a:bodyPr>
          <a:lstStyle/>
          <a:p>
            <a:pPr marL="12700">
              <a:spcBef>
                <a:spcPts val="100"/>
              </a:spcBef>
            </a:pPr>
            <a:r>
              <a:rPr dirty="0">
                <a:latin typeface="游ゴシック"/>
                <a:cs typeface="游ゴシック"/>
              </a:rPr>
              <a:t>結晶構造</a:t>
            </a:r>
            <a:r>
              <a:rPr spc="-5" dirty="0">
                <a:latin typeface="Calibri"/>
                <a:cs typeface="Calibri"/>
              </a:rPr>
              <a:t>: +</a:t>
            </a:r>
            <a:r>
              <a:rPr dirty="0">
                <a:latin typeface="Calibri"/>
                <a:cs typeface="Calibri"/>
              </a:rPr>
              <a:t>ADP</a:t>
            </a:r>
            <a:r>
              <a:rPr spc="-20" dirty="0">
                <a:latin typeface="Calibri"/>
                <a:cs typeface="Calibri"/>
              </a:rPr>
              <a:t> (</a:t>
            </a:r>
            <a:r>
              <a:rPr spc="-10" dirty="0">
                <a:latin typeface="Calibri"/>
                <a:cs typeface="Calibri"/>
              </a:rPr>
              <a:t>4WH3)</a:t>
            </a:r>
            <a:endParaRPr>
              <a:latin typeface="Calibri"/>
              <a:cs typeface="Calibri"/>
            </a:endParaRPr>
          </a:p>
        </p:txBody>
      </p:sp>
      <p:sp>
        <p:nvSpPr>
          <p:cNvPr id="4" name="object 4"/>
          <p:cNvSpPr txBox="1"/>
          <p:nvPr/>
        </p:nvSpPr>
        <p:spPr>
          <a:xfrm>
            <a:off x="2917051" y="1090677"/>
            <a:ext cx="6266815" cy="760095"/>
          </a:xfrm>
          <a:prstGeom prst="rect">
            <a:avLst/>
          </a:prstGeom>
        </p:spPr>
        <p:txBody>
          <a:bodyPr vert="horz" wrap="square" lIns="0" tIns="12700" rIns="0" bIns="0" rtlCol="0">
            <a:spAutoFit/>
          </a:bodyPr>
          <a:lstStyle/>
          <a:p>
            <a:pPr marL="40005" algn="ctr">
              <a:spcBef>
                <a:spcPts val="100"/>
              </a:spcBef>
            </a:pPr>
            <a:r>
              <a:rPr i="1" dirty="0">
                <a:latin typeface="Calibri"/>
                <a:cs typeface="Calibri"/>
              </a:rPr>
              <a:t>Bifidobacterium</a:t>
            </a:r>
            <a:r>
              <a:rPr i="1" spc="-45" dirty="0">
                <a:latin typeface="Calibri"/>
                <a:cs typeface="Calibri"/>
              </a:rPr>
              <a:t> </a:t>
            </a:r>
            <a:r>
              <a:rPr i="1" dirty="0">
                <a:latin typeface="Calibri"/>
                <a:cs typeface="Calibri"/>
              </a:rPr>
              <a:t>longum</a:t>
            </a:r>
            <a:r>
              <a:rPr i="1" spc="-45" dirty="0">
                <a:latin typeface="Calibri"/>
                <a:cs typeface="Calibri"/>
              </a:rPr>
              <a:t> </a:t>
            </a:r>
            <a:r>
              <a:rPr i="1" spc="-20" dirty="0">
                <a:latin typeface="Calibri"/>
                <a:cs typeface="Calibri"/>
              </a:rPr>
              <a:t>N</a:t>
            </a:r>
            <a:r>
              <a:rPr spc="-20" dirty="0">
                <a:latin typeface="Calibri"/>
                <a:cs typeface="Calibri"/>
              </a:rPr>
              <a:t>-</a:t>
            </a:r>
            <a:r>
              <a:rPr spc="-10" dirty="0">
                <a:latin typeface="Calibri"/>
                <a:cs typeface="Calibri"/>
              </a:rPr>
              <a:t>acetylhexosamine</a:t>
            </a:r>
            <a:r>
              <a:rPr spc="-40" dirty="0">
                <a:latin typeface="Calibri"/>
                <a:cs typeface="Calibri"/>
              </a:rPr>
              <a:t> </a:t>
            </a:r>
            <a:r>
              <a:rPr spc="-10" dirty="0">
                <a:latin typeface="Calibri"/>
                <a:cs typeface="Calibri"/>
              </a:rPr>
              <a:t>1-kinase</a:t>
            </a:r>
            <a:endParaRPr>
              <a:latin typeface="Calibri"/>
              <a:cs typeface="Calibri"/>
            </a:endParaRPr>
          </a:p>
          <a:p>
            <a:pPr algn="ctr">
              <a:spcBef>
                <a:spcPts val="1460"/>
              </a:spcBef>
              <a:tabLst>
                <a:tab pos="2742565" algn="l"/>
                <a:tab pos="5622290" algn="l"/>
              </a:tabLst>
            </a:pPr>
            <a:r>
              <a:rPr spc="-20" dirty="0">
                <a:latin typeface="Calibri"/>
                <a:cs typeface="Calibri"/>
              </a:rPr>
              <a:t>Open</a:t>
            </a:r>
            <a:r>
              <a:rPr dirty="0">
                <a:latin typeface="Calibri"/>
                <a:cs typeface="Calibri"/>
              </a:rPr>
              <a:t>	</a:t>
            </a:r>
            <a:r>
              <a:rPr spc="-20" dirty="0">
                <a:latin typeface="Calibri"/>
                <a:cs typeface="Calibri"/>
              </a:rPr>
              <a:t>Close</a:t>
            </a:r>
            <a:r>
              <a:rPr dirty="0">
                <a:latin typeface="Calibri"/>
                <a:cs typeface="Calibri"/>
              </a:rPr>
              <a:t>	</a:t>
            </a:r>
            <a:r>
              <a:rPr spc="-10" dirty="0">
                <a:latin typeface="Calibri"/>
                <a:cs typeface="Calibri"/>
              </a:rPr>
              <a:t>Closed</a:t>
            </a:r>
            <a:endParaRPr>
              <a:latin typeface="Calibri"/>
              <a:cs typeface="Calibri"/>
            </a:endParaRPr>
          </a:p>
        </p:txBody>
      </p:sp>
      <p:sp>
        <p:nvSpPr>
          <p:cNvPr id="5" name="object 5"/>
          <p:cNvSpPr txBox="1"/>
          <p:nvPr/>
        </p:nvSpPr>
        <p:spPr>
          <a:xfrm>
            <a:off x="4896816" y="4236211"/>
            <a:ext cx="2493645" cy="299720"/>
          </a:xfrm>
          <a:prstGeom prst="rect">
            <a:avLst/>
          </a:prstGeom>
        </p:spPr>
        <p:txBody>
          <a:bodyPr vert="horz" wrap="square" lIns="0" tIns="12700" rIns="0" bIns="0" rtlCol="0">
            <a:spAutoFit/>
          </a:bodyPr>
          <a:lstStyle/>
          <a:p>
            <a:pPr marL="12700">
              <a:spcBef>
                <a:spcPts val="100"/>
              </a:spcBef>
            </a:pPr>
            <a:r>
              <a:rPr dirty="0">
                <a:latin typeface="游ゴシック"/>
                <a:cs typeface="游ゴシック"/>
              </a:rPr>
              <a:t>結晶構造</a:t>
            </a:r>
            <a:r>
              <a:rPr spc="-10" dirty="0">
                <a:latin typeface="Calibri"/>
                <a:cs typeface="Calibri"/>
              </a:rPr>
              <a:t>: +</a:t>
            </a:r>
            <a:r>
              <a:rPr dirty="0">
                <a:latin typeface="Calibri"/>
                <a:cs typeface="Calibri"/>
              </a:rPr>
              <a:t>GlcNAc</a:t>
            </a:r>
            <a:r>
              <a:rPr spc="-20" dirty="0">
                <a:latin typeface="Calibri"/>
                <a:cs typeface="Calibri"/>
              </a:rPr>
              <a:t> (</a:t>
            </a:r>
            <a:r>
              <a:rPr spc="-10" dirty="0">
                <a:latin typeface="Calibri"/>
                <a:cs typeface="Calibri"/>
              </a:rPr>
              <a:t>4OCJ)</a:t>
            </a:r>
            <a:endParaRPr>
              <a:latin typeface="Calibri"/>
              <a:cs typeface="Calibri"/>
            </a:endParaRPr>
          </a:p>
        </p:txBody>
      </p:sp>
      <p:sp>
        <p:nvSpPr>
          <p:cNvPr id="6" name="object 6"/>
          <p:cNvSpPr txBox="1"/>
          <p:nvPr/>
        </p:nvSpPr>
        <p:spPr>
          <a:xfrm>
            <a:off x="8172451" y="4236211"/>
            <a:ext cx="129222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AF2</a:t>
            </a:r>
            <a:r>
              <a:rPr spc="-15" dirty="0">
                <a:latin typeface="游ゴシック"/>
                <a:cs typeface="游ゴシック"/>
              </a:rPr>
              <a:t>予測構造</a:t>
            </a:r>
            <a:endParaRPr>
              <a:latin typeface="游ゴシック"/>
              <a:cs typeface="游ゴシック"/>
            </a:endParaRPr>
          </a:p>
        </p:txBody>
      </p:sp>
      <p:sp>
        <p:nvSpPr>
          <p:cNvPr id="7" name="object 7"/>
          <p:cNvSpPr txBox="1"/>
          <p:nvPr/>
        </p:nvSpPr>
        <p:spPr>
          <a:xfrm>
            <a:off x="7549248" y="4957712"/>
            <a:ext cx="2745740" cy="309059"/>
          </a:xfrm>
          <a:prstGeom prst="rect">
            <a:avLst/>
          </a:prstGeom>
          <a:ln w="9525">
            <a:solidFill>
              <a:srgbClr val="FF0000"/>
            </a:solidFill>
          </a:ln>
        </p:spPr>
        <p:txBody>
          <a:bodyPr vert="horz" wrap="square" lIns="0" tIns="31750" rIns="0" bIns="0" rtlCol="0">
            <a:spAutoFit/>
          </a:bodyPr>
          <a:lstStyle/>
          <a:p>
            <a:pPr marL="491490">
              <a:spcBef>
                <a:spcPts val="250"/>
              </a:spcBef>
            </a:pPr>
            <a:r>
              <a:rPr spc="-10" dirty="0">
                <a:latin typeface="Calibri"/>
                <a:cs typeface="Calibri"/>
              </a:rPr>
              <a:t>Closed</a:t>
            </a:r>
            <a:r>
              <a:rPr spc="-10" dirty="0">
                <a:latin typeface="游ゴシック"/>
                <a:cs typeface="游ゴシック"/>
              </a:rPr>
              <a:t>構造を予測</a:t>
            </a:r>
            <a:endParaRPr>
              <a:latin typeface="游ゴシック"/>
              <a:cs typeface="游ゴシック"/>
            </a:endParaRPr>
          </a:p>
        </p:txBody>
      </p:sp>
      <p:pic>
        <p:nvPicPr>
          <p:cNvPr id="8" name="object 8"/>
          <p:cNvPicPr/>
          <p:nvPr/>
        </p:nvPicPr>
        <p:blipFill>
          <a:blip r:embed="rId2" cstate="print"/>
          <a:stretch>
            <a:fillRect/>
          </a:stretch>
        </p:blipFill>
        <p:spPr>
          <a:xfrm>
            <a:off x="2916429" y="4833209"/>
            <a:ext cx="2048002" cy="1911908"/>
          </a:xfrm>
          <a:prstGeom prst="rect">
            <a:avLst/>
          </a:prstGeom>
        </p:spPr>
      </p:pic>
      <p:pic>
        <p:nvPicPr>
          <p:cNvPr id="9" name="object 9"/>
          <p:cNvPicPr/>
          <p:nvPr/>
        </p:nvPicPr>
        <p:blipFill>
          <a:blip r:embed="rId3" cstate="print"/>
          <a:stretch>
            <a:fillRect/>
          </a:stretch>
        </p:blipFill>
        <p:spPr>
          <a:xfrm>
            <a:off x="2330072" y="2030666"/>
            <a:ext cx="2306320" cy="2052320"/>
          </a:xfrm>
          <a:prstGeom prst="rect">
            <a:avLst/>
          </a:prstGeom>
        </p:spPr>
      </p:pic>
      <p:pic>
        <p:nvPicPr>
          <p:cNvPr id="10" name="object 10"/>
          <p:cNvPicPr/>
          <p:nvPr/>
        </p:nvPicPr>
        <p:blipFill>
          <a:blip r:embed="rId4" cstate="print"/>
          <a:stretch>
            <a:fillRect/>
          </a:stretch>
        </p:blipFill>
        <p:spPr>
          <a:xfrm>
            <a:off x="4818076" y="2106866"/>
            <a:ext cx="2214879" cy="1976120"/>
          </a:xfrm>
          <a:prstGeom prst="rect">
            <a:avLst/>
          </a:prstGeom>
        </p:spPr>
      </p:pic>
      <p:pic>
        <p:nvPicPr>
          <p:cNvPr id="11" name="object 11"/>
          <p:cNvPicPr/>
          <p:nvPr/>
        </p:nvPicPr>
        <p:blipFill>
          <a:blip r:embed="rId5" cstate="print"/>
          <a:stretch>
            <a:fillRect/>
          </a:stretch>
        </p:blipFill>
        <p:spPr>
          <a:xfrm>
            <a:off x="7728356" y="1984946"/>
            <a:ext cx="2194560" cy="20980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2739" y="170179"/>
            <a:ext cx="7937500" cy="574040"/>
          </a:xfrm>
          <a:prstGeom prst="rect">
            <a:avLst/>
          </a:prstGeom>
        </p:spPr>
        <p:txBody>
          <a:bodyPr vert="horz" wrap="square" lIns="0" tIns="12700" rIns="0" bIns="0" rtlCol="0" anchor="ctr">
            <a:spAutoFit/>
          </a:bodyPr>
          <a:lstStyle/>
          <a:p>
            <a:pPr marL="12700">
              <a:lnSpc>
                <a:spcPct val="100000"/>
              </a:lnSpc>
              <a:spcBef>
                <a:spcPts val="100"/>
              </a:spcBef>
            </a:pPr>
            <a:r>
              <a:rPr sz="3600" dirty="0"/>
              <a:t>タンパク質</a:t>
            </a:r>
            <a:r>
              <a:rPr sz="3600" spc="-10" dirty="0">
                <a:latin typeface="Calibri Light"/>
                <a:cs typeface="Calibri Light"/>
              </a:rPr>
              <a:t>-</a:t>
            </a:r>
            <a:r>
              <a:rPr sz="3600" spc="-5" dirty="0"/>
              <a:t>タンパク質相互作⽤の予測</a:t>
            </a:r>
            <a:endParaRPr sz="3600">
              <a:latin typeface="Calibri Light"/>
              <a:cs typeface="Calibri Light"/>
            </a:endParaRPr>
          </a:p>
        </p:txBody>
      </p:sp>
      <p:pic>
        <p:nvPicPr>
          <p:cNvPr id="3" name="object 3"/>
          <p:cNvPicPr/>
          <p:nvPr/>
        </p:nvPicPr>
        <p:blipFill>
          <a:blip r:embed="rId2" cstate="print"/>
          <a:stretch>
            <a:fillRect/>
          </a:stretch>
        </p:blipFill>
        <p:spPr>
          <a:xfrm>
            <a:off x="430998" y="1364295"/>
            <a:ext cx="4606993" cy="5219506"/>
          </a:xfrm>
          <a:prstGeom prst="rect">
            <a:avLst/>
          </a:prstGeom>
        </p:spPr>
      </p:pic>
      <p:sp>
        <p:nvSpPr>
          <p:cNvPr id="4" name="object 4"/>
          <p:cNvSpPr txBox="1"/>
          <p:nvPr/>
        </p:nvSpPr>
        <p:spPr>
          <a:xfrm>
            <a:off x="817117" y="6604634"/>
            <a:ext cx="3570604" cy="299720"/>
          </a:xfrm>
          <a:prstGeom prst="rect">
            <a:avLst/>
          </a:prstGeom>
        </p:spPr>
        <p:txBody>
          <a:bodyPr vert="horz" wrap="square" lIns="0" tIns="12700" rIns="0" bIns="0" rtlCol="0">
            <a:spAutoFit/>
          </a:bodyPr>
          <a:lstStyle/>
          <a:p>
            <a:pPr marL="12700">
              <a:spcBef>
                <a:spcPts val="100"/>
              </a:spcBef>
            </a:pPr>
            <a:r>
              <a:rPr dirty="0">
                <a:latin typeface="Calibri"/>
                <a:cs typeface="Calibri"/>
              </a:rPr>
              <a:t>2021.7.19</a:t>
            </a:r>
            <a:r>
              <a:rPr spc="-25" dirty="0">
                <a:latin typeface="Calibri"/>
                <a:cs typeface="Calibri"/>
              </a:rPr>
              <a:t> </a:t>
            </a:r>
            <a:r>
              <a:rPr spc="-25" dirty="0">
                <a:latin typeface="游ゴシック"/>
                <a:cs typeface="游ゴシック"/>
              </a:rPr>
              <a:t>森脇由隆 先⽣</a:t>
            </a:r>
            <a:r>
              <a:rPr dirty="0">
                <a:latin typeface="游ゴシック"/>
                <a:cs typeface="游ゴシック"/>
              </a:rPr>
              <a:t>（東⼤農</a:t>
            </a:r>
            <a:r>
              <a:rPr spc="-50" dirty="0">
                <a:latin typeface="游ゴシック"/>
                <a:cs typeface="游ゴシック"/>
              </a:rPr>
              <a:t>）</a:t>
            </a:r>
            <a:endParaRPr dirty="0">
              <a:latin typeface="游ゴシック"/>
              <a:cs typeface="游ゴシック"/>
            </a:endParaRPr>
          </a:p>
        </p:txBody>
      </p:sp>
      <p:sp>
        <p:nvSpPr>
          <p:cNvPr id="5" name="object 5"/>
          <p:cNvSpPr txBox="1"/>
          <p:nvPr/>
        </p:nvSpPr>
        <p:spPr>
          <a:xfrm>
            <a:off x="5362834" y="1624232"/>
            <a:ext cx="6471612" cy="1308735"/>
          </a:xfrm>
          <a:prstGeom prst="rect">
            <a:avLst/>
          </a:prstGeom>
        </p:spPr>
        <p:txBody>
          <a:bodyPr vert="horz" wrap="square" lIns="0" tIns="12700" rIns="0" bIns="0" rtlCol="0">
            <a:spAutoFit/>
          </a:bodyPr>
          <a:lstStyle/>
          <a:p>
            <a:pPr marL="12700" marR="254000" indent="236220">
              <a:lnSpc>
                <a:spcPct val="148600"/>
              </a:lnSpc>
              <a:spcBef>
                <a:spcPts val="100"/>
              </a:spcBef>
              <a:buFont typeface="Segoe UI Symbol"/>
              <a:buChar char="➔"/>
              <a:tabLst>
                <a:tab pos="248920" algn="l"/>
              </a:tabLst>
            </a:pPr>
            <a:r>
              <a:rPr sz="1400" dirty="0">
                <a:solidFill>
                  <a:srgbClr val="002060"/>
                </a:solidFill>
                <a:latin typeface="SimSun"/>
                <a:cs typeface="SimSun"/>
              </a:rPr>
              <a:t>多量体構造予測機能を追加した</a:t>
            </a:r>
            <a:r>
              <a:rPr sz="1400" spc="-10" dirty="0">
                <a:solidFill>
                  <a:srgbClr val="C00000"/>
                </a:solidFill>
                <a:latin typeface="SimSun"/>
                <a:cs typeface="SimSun"/>
              </a:rPr>
              <a:t>AlphaFold- </a:t>
            </a:r>
            <a:r>
              <a:rPr sz="1400" spc="60" dirty="0">
                <a:solidFill>
                  <a:srgbClr val="C00000"/>
                </a:solidFill>
                <a:latin typeface="SimSun"/>
                <a:cs typeface="SimSun"/>
              </a:rPr>
              <a:t>Multimer</a:t>
            </a:r>
            <a:r>
              <a:rPr sz="1400" spc="-40" dirty="0">
                <a:solidFill>
                  <a:srgbClr val="002060"/>
                </a:solidFill>
                <a:latin typeface="SimSun"/>
                <a:cs typeface="SimSun"/>
              </a:rPr>
              <a:t>論文が発表 (</a:t>
            </a:r>
            <a:r>
              <a:rPr sz="1400" spc="-10" dirty="0">
                <a:solidFill>
                  <a:srgbClr val="002060"/>
                </a:solidFill>
                <a:latin typeface="SimSun"/>
                <a:cs typeface="SimSun"/>
              </a:rPr>
              <a:t>2021.10.4)</a:t>
            </a:r>
            <a:endParaRPr sz="1400" dirty="0">
              <a:latin typeface="SimSun"/>
              <a:cs typeface="SimSun"/>
            </a:endParaRPr>
          </a:p>
          <a:p>
            <a:pPr marL="12700" marR="5080" indent="236220">
              <a:lnSpc>
                <a:spcPts val="2620"/>
              </a:lnSpc>
              <a:buFont typeface="Segoe UI Symbol"/>
              <a:buChar char="➔"/>
              <a:tabLst>
                <a:tab pos="248920" algn="l"/>
              </a:tabLst>
            </a:pPr>
            <a:r>
              <a:rPr sz="1400" spc="60" dirty="0">
                <a:solidFill>
                  <a:srgbClr val="002060"/>
                </a:solidFill>
                <a:latin typeface="SimSun"/>
                <a:cs typeface="SimSun"/>
              </a:rPr>
              <a:t>AlphaFold</a:t>
            </a:r>
            <a:r>
              <a:rPr sz="1400" spc="-40" dirty="0">
                <a:solidFill>
                  <a:srgbClr val="002060"/>
                </a:solidFill>
                <a:latin typeface="SimSun"/>
                <a:cs typeface="SimSun"/>
              </a:rPr>
              <a:t> </a:t>
            </a:r>
            <a:r>
              <a:rPr sz="1400" spc="-80" dirty="0">
                <a:solidFill>
                  <a:srgbClr val="002060"/>
                </a:solidFill>
                <a:latin typeface="SimSun"/>
                <a:cs typeface="SimSun"/>
              </a:rPr>
              <a:t>ver</a:t>
            </a:r>
            <a:r>
              <a:rPr sz="1400" spc="-55" dirty="0">
                <a:solidFill>
                  <a:srgbClr val="002060"/>
                </a:solidFill>
                <a:latin typeface="SimSun"/>
                <a:cs typeface="SimSun"/>
              </a:rPr>
              <a:t>. </a:t>
            </a:r>
            <a:r>
              <a:rPr sz="1400" dirty="0">
                <a:solidFill>
                  <a:srgbClr val="002060"/>
                </a:solidFill>
                <a:latin typeface="SimSun"/>
                <a:cs typeface="SimSun"/>
              </a:rPr>
              <a:t>2.1.0（11月</a:t>
            </a:r>
            <a:r>
              <a:rPr sz="1400" spc="220" dirty="0">
                <a:solidFill>
                  <a:srgbClr val="002060"/>
                </a:solidFill>
                <a:latin typeface="SimSun"/>
                <a:cs typeface="SimSun"/>
              </a:rPr>
              <a:t>3</a:t>
            </a:r>
            <a:r>
              <a:rPr sz="1400" dirty="0">
                <a:solidFill>
                  <a:srgbClr val="002060"/>
                </a:solidFill>
                <a:latin typeface="SimSun"/>
                <a:cs typeface="SimSun"/>
              </a:rPr>
              <a:t>日）</a:t>
            </a:r>
            <a:r>
              <a:rPr sz="1400" spc="-15" dirty="0">
                <a:solidFill>
                  <a:srgbClr val="002060"/>
                </a:solidFill>
                <a:latin typeface="SimSun"/>
                <a:cs typeface="SimSun"/>
              </a:rPr>
              <a:t>のアップ</a:t>
            </a:r>
            <a:r>
              <a:rPr sz="1400" spc="-5" dirty="0">
                <a:solidFill>
                  <a:srgbClr val="002060"/>
                </a:solidFill>
                <a:latin typeface="SimSun"/>
                <a:cs typeface="SimSun"/>
              </a:rPr>
              <a:t>デートで多量体構造予測機能が一般利用可能に。</a:t>
            </a:r>
            <a:endParaRPr sz="1400" dirty="0">
              <a:latin typeface="SimSun"/>
              <a:cs typeface="SimSun"/>
            </a:endParaRPr>
          </a:p>
        </p:txBody>
      </p:sp>
      <p:pic>
        <p:nvPicPr>
          <p:cNvPr id="6" name="object 6"/>
          <p:cNvPicPr/>
          <p:nvPr/>
        </p:nvPicPr>
        <p:blipFill>
          <a:blip r:embed="rId3" cstate="print"/>
          <a:stretch>
            <a:fillRect/>
          </a:stretch>
        </p:blipFill>
        <p:spPr>
          <a:xfrm>
            <a:off x="6443942" y="3155613"/>
            <a:ext cx="3715359" cy="3151746"/>
          </a:xfrm>
          <a:prstGeom prst="rect">
            <a:avLst/>
          </a:prstGeom>
        </p:spPr>
      </p:pic>
      <p:sp>
        <p:nvSpPr>
          <p:cNvPr id="7" name="object 7"/>
          <p:cNvSpPr txBox="1"/>
          <p:nvPr/>
        </p:nvSpPr>
        <p:spPr>
          <a:xfrm>
            <a:off x="6572483" y="6393179"/>
            <a:ext cx="3283694" cy="422909"/>
          </a:xfrm>
          <a:prstGeom prst="rect">
            <a:avLst/>
          </a:prstGeom>
        </p:spPr>
        <p:txBody>
          <a:bodyPr vert="horz" wrap="square" lIns="0" tIns="12700" rIns="0" bIns="0" rtlCol="0">
            <a:spAutoFit/>
          </a:bodyPr>
          <a:lstStyle/>
          <a:p>
            <a:pPr marR="5080" algn="r">
              <a:spcBef>
                <a:spcPts val="100"/>
              </a:spcBef>
            </a:pPr>
            <a:r>
              <a:rPr sz="1400" spc="-10" dirty="0">
                <a:latin typeface="Calibri"/>
                <a:cs typeface="Calibri"/>
              </a:rPr>
              <a:t>Evans</a:t>
            </a:r>
            <a:r>
              <a:rPr sz="1400" spc="-35" dirty="0">
                <a:latin typeface="Calibri"/>
                <a:cs typeface="Calibri"/>
              </a:rPr>
              <a:t> </a:t>
            </a:r>
            <a:r>
              <a:rPr sz="1400" dirty="0">
                <a:latin typeface="Calibri"/>
                <a:cs typeface="Calibri"/>
              </a:rPr>
              <a:t>et</a:t>
            </a:r>
            <a:r>
              <a:rPr sz="1400" spc="-30" dirty="0">
                <a:latin typeface="Calibri"/>
                <a:cs typeface="Calibri"/>
              </a:rPr>
              <a:t> </a:t>
            </a:r>
            <a:r>
              <a:rPr sz="1400" dirty="0">
                <a:latin typeface="Calibri"/>
                <a:cs typeface="Calibri"/>
              </a:rPr>
              <a:t>al.,</a:t>
            </a:r>
            <a:r>
              <a:rPr sz="1400" spc="-30" dirty="0">
                <a:latin typeface="Calibri"/>
                <a:cs typeface="Calibri"/>
              </a:rPr>
              <a:t> </a:t>
            </a:r>
            <a:r>
              <a:rPr sz="1400" i="1" dirty="0">
                <a:latin typeface="Calibri"/>
                <a:cs typeface="Calibri"/>
              </a:rPr>
              <a:t>bioRxiv</a:t>
            </a:r>
            <a:r>
              <a:rPr sz="1400" dirty="0">
                <a:latin typeface="Calibri"/>
                <a:cs typeface="Calibri"/>
              </a:rPr>
              <a:t>,</a:t>
            </a:r>
            <a:r>
              <a:rPr sz="1400" spc="-35" dirty="0">
                <a:latin typeface="Calibri"/>
                <a:cs typeface="Calibri"/>
              </a:rPr>
              <a:t> </a:t>
            </a:r>
            <a:r>
              <a:rPr sz="1400" spc="-10" dirty="0">
                <a:latin typeface="Calibri"/>
                <a:cs typeface="Calibri"/>
              </a:rPr>
              <a:t>2021-</a:t>
            </a:r>
            <a:r>
              <a:rPr sz="1400" spc="-20" dirty="0">
                <a:latin typeface="Calibri"/>
                <a:cs typeface="Calibri"/>
              </a:rPr>
              <a:t>2022</a:t>
            </a:r>
            <a:endParaRPr sz="1400" dirty="0">
              <a:latin typeface="Calibri"/>
              <a:cs typeface="Calibri"/>
            </a:endParaRPr>
          </a:p>
          <a:p>
            <a:pPr marR="5080" algn="r">
              <a:spcBef>
                <a:spcPts val="5"/>
              </a:spcBef>
            </a:pPr>
            <a:r>
              <a:rPr sz="1200" spc="-10" dirty="0">
                <a:latin typeface="Calibri"/>
                <a:cs typeface="Calibri"/>
              </a:rPr>
              <a:t>https://doi.org/10.1101/2021.10.04.463034</a:t>
            </a:r>
            <a:endParaRPr sz="1200" dirty="0">
              <a:latin typeface="Calibri"/>
              <a:cs typeface="Calibri"/>
            </a:endParaRPr>
          </a:p>
        </p:txBody>
      </p:sp>
      <p:sp>
        <p:nvSpPr>
          <p:cNvPr id="8" name="object 8"/>
          <p:cNvSpPr txBox="1"/>
          <p:nvPr/>
        </p:nvSpPr>
        <p:spPr>
          <a:xfrm>
            <a:off x="1538144" y="961335"/>
            <a:ext cx="9115711" cy="298159"/>
          </a:xfrm>
          <a:prstGeom prst="rect">
            <a:avLst/>
          </a:prstGeom>
        </p:spPr>
        <p:txBody>
          <a:bodyPr vert="horz" wrap="square" lIns="0" tIns="28575" rIns="0" bIns="0" rtlCol="0">
            <a:spAutoFit/>
          </a:bodyPr>
          <a:lstStyle/>
          <a:p>
            <a:pPr marL="12700" marR="5080">
              <a:lnSpc>
                <a:spcPts val="2090"/>
              </a:lnSpc>
              <a:spcBef>
                <a:spcPts val="225"/>
              </a:spcBef>
            </a:pPr>
            <a:r>
              <a:rPr spc="-5" dirty="0">
                <a:latin typeface="游ゴシック"/>
                <a:cs typeface="游ゴシック"/>
              </a:rPr>
              <a:t>複数のタンパク質配列をリンカーでつないで投げると相互作⽤予測に使えることを発⾒</a:t>
            </a:r>
            <a:endParaRPr dirty="0">
              <a:latin typeface="游ゴシック"/>
              <a:cs typeface="游ゴシック"/>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4528" y="105157"/>
            <a:ext cx="7848600" cy="695960"/>
          </a:xfrm>
          <a:prstGeom prst="rect">
            <a:avLst/>
          </a:prstGeom>
        </p:spPr>
        <p:txBody>
          <a:bodyPr vert="horz" wrap="square" lIns="0" tIns="12700" rIns="0" bIns="0" rtlCol="0" anchor="ctr">
            <a:spAutoFit/>
          </a:bodyPr>
          <a:lstStyle/>
          <a:p>
            <a:pPr marL="12700">
              <a:lnSpc>
                <a:spcPct val="100000"/>
              </a:lnSpc>
              <a:spcBef>
                <a:spcPts val="100"/>
              </a:spcBef>
            </a:pPr>
            <a:r>
              <a:rPr spc="-5" dirty="0"/>
              <a:t>⼆量体を正しく予測できない例</a:t>
            </a:r>
            <a:endParaRPr/>
          </a:p>
        </p:txBody>
      </p:sp>
      <p:grpSp>
        <p:nvGrpSpPr>
          <p:cNvPr id="3" name="object 3"/>
          <p:cNvGrpSpPr/>
          <p:nvPr/>
        </p:nvGrpSpPr>
        <p:grpSpPr>
          <a:xfrm>
            <a:off x="1524001" y="1366228"/>
            <a:ext cx="9133205" cy="5492115"/>
            <a:chOff x="0" y="1366227"/>
            <a:chExt cx="9133205" cy="5492115"/>
          </a:xfrm>
        </p:grpSpPr>
        <p:pic>
          <p:nvPicPr>
            <p:cNvPr id="4" name="object 4"/>
            <p:cNvPicPr/>
            <p:nvPr/>
          </p:nvPicPr>
          <p:blipFill>
            <a:blip r:embed="rId2" cstate="print"/>
            <a:stretch>
              <a:fillRect/>
            </a:stretch>
          </p:blipFill>
          <p:spPr>
            <a:xfrm>
              <a:off x="0" y="1942731"/>
              <a:ext cx="4245470" cy="3558476"/>
            </a:xfrm>
            <a:prstGeom prst="rect">
              <a:avLst/>
            </a:prstGeom>
          </p:spPr>
        </p:pic>
        <p:pic>
          <p:nvPicPr>
            <p:cNvPr id="5" name="object 5"/>
            <p:cNvPicPr/>
            <p:nvPr/>
          </p:nvPicPr>
          <p:blipFill>
            <a:blip r:embed="rId3" cstate="print"/>
            <a:stretch>
              <a:fillRect/>
            </a:stretch>
          </p:blipFill>
          <p:spPr>
            <a:xfrm>
              <a:off x="4662271" y="1366227"/>
              <a:ext cx="4063999" cy="3403600"/>
            </a:xfrm>
            <a:prstGeom prst="rect">
              <a:avLst/>
            </a:prstGeom>
          </p:spPr>
        </p:pic>
        <p:pic>
          <p:nvPicPr>
            <p:cNvPr id="6" name="object 6"/>
            <p:cNvPicPr/>
            <p:nvPr/>
          </p:nvPicPr>
          <p:blipFill>
            <a:blip r:embed="rId4" cstate="print"/>
            <a:stretch>
              <a:fillRect/>
            </a:stretch>
          </p:blipFill>
          <p:spPr>
            <a:xfrm>
              <a:off x="4248937" y="3666784"/>
              <a:ext cx="2438400" cy="2042160"/>
            </a:xfrm>
            <a:prstGeom prst="rect">
              <a:avLst/>
            </a:prstGeom>
          </p:spPr>
        </p:pic>
        <p:pic>
          <p:nvPicPr>
            <p:cNvPr id="7" name="object 7"/>
            <p:cNvPicPr/>
            <p:nvPr/>
          </p:nvPicPr>
          <p:blipFill>
            <a:blip r:embed="rId5" cstate="print"/>
            <a:stretch>
              <a:fillRect/>
            </a:stretch>
          </p:blipFill>
          <p:spPr>
            <a:xfrm>
              <a:off x="6694258" y="3754995"/>
              <a:ext cx="2438400" cy="2042160"/>
            </a:xfrm>
            <a:prstGeom prst="rect">
              <a:avLst/>
            </a:prstGeom>
          </p:spPr>
        </p:pic>
        <p:pic>
          <p:nvPicPr>
            <p:cNvPr id="8" name="object 8"/>
            <p:cNvPicPr/>
            <p:nvPr/>
          </p:nvPicPr>
          <p:blipFill>
            <a:blip r:embed="rId6" cstate="print"/>
            <a:stretch>
              <a:fillRect/>
            </a:stretch>
          </p:blipFill>
          <p:spPr>
            <a:xfrm>
              <a:off x="4255871" y="5113253"/>
              <a:ext cx="2438399" cy="1744746"/>
            </a:xfrm>
            <a:prstGeom prst="rect">
              <a:avLst/>
            </a:prstGeom>
          </p:spPr>
        </p:pic>
        <p:pic>
          <p:nvPicPr>
            <p:cNvPr id="9" name="object 9"/>
            <p:cNvPicPr/>
            <p:nvPr/>
          </p:nvPicPr>
          <p:blipFill>
            <a:blip r:embed="rId7" cstate="print"/>
            <a:stretch>
              <a:fillRect/>
            </a:stretch>
          </p:blipFill>
          <p:spPr>
            <a:xfrm>
              <a:off x="6687337" y="5300687"/>
              <a:ext cx="2438400" cy="1557312"/>
            </a:xfrm>
            <a:prstGeom prst="rect">
              <a:avLst/>
            </a:prstGeom>
          </p:spPr>
        </p:pic>
        <p:pic>
          <p:nvPicPr>
            <p:cNvPr id="10" name="object 10"/>
            <p:cNvPicPr/>
            <p:nvPr/>
          </p:nvPicPr>
          <p:blipFill>
            <a:blip r:embed="rId8" cstate="print"/>
            <a:stretch>
              <a:fillRect/>
            </a:stretch>
          </p:blipFill>
          <p:spPr>
            <a:xfrm>
              <a:off x="990801" y="5128219"/>
              <a:ext cx="2438400" cy="1599755"/>
            </a:xfrm>
            <a:prstGeom prst="rect">
              <a:avLst/>
            </a:prstGeom>
          </p:spPr>
        </p:pic>
      </p:grpSp>
      <p:sp>
        <p:nvSpPr>
          <p:cNvPr id="11" name="object 11"/>
          <p:cNvSpPr txBox="1"/>
          <p:nvPr/>
        </p:nvSpPr>
        <p:spPr>
          <a:xfrm>
            <a:off x="2044529" y="824689"/>
            <a:ext cx="8237855" cy="1812925"/>
          </a:xfrm>
          <a:prstGeom prst="rect">
            <a:avLst/>
          </a:prstGeom>
        </p:spPr>
        <p:txBody>
          <a:bodyPr vert="horz" wrap="square" lIns="0" tIns="139065" rIns="0" bIns="0" rtlCol="0">
            <a:spAutoFit/>
          </a:bodyPr>
          <a:lstStyle/>
          <a:p>
            <a:pPr marL="12700" algn="just">
              <a:spcBef>
                <a:spcPts val="1095"/>
              </a:spcBef>
            </a:pPr>
            <a:r>
              <a:rPr sz="1600" dirty="0">
                <a:latin typeface="Calibri"/>
                <a:cs typeface="Calibri"/>
              </a:rPr>
              <a:t>ColabFold</a:t>
            </a:r>
            <a:r>
              <a:rPr sz="1600" spc="-25" dirty="0">
                <a:latin typeface="Calibri"/>
                <a:cs typeface="Calibri"/>
              </a:rPr>
              <a:t>: </a:t>
            </a:r>
            <a:r>
              <a:rPr sz="1600" dirty="0">
                <a:latin typeface="Calibri"/>
                <a:cs typeface="Calibri"/>
              </a:rPr>
              <a:t>AlphaFold2</a:t>
            </a:r>
            <a:r>
              <a:rPr sz="1600" spc="-35" dirty="0">
                <a:latin typeface="Calibri"/>
                <a:cs typeface="Calibri"/>
              </a:rPr>
              <a:t> </a:t>
            </a:r>
            <a:r>
              <a:rPr sz="1600" dirty="0">
                <a:latin typeface="Calibri"/>
                <a:cs typeface="Calibri"/>
              </a:rPr>
              <a:t>using</a:t>
            </a:r>
            <a:r>
              <a:rPr sz="1600" spc="-40" dirty="0">
                <a:latin typeface="Calibri"/>
                <a:cs typeface="Calibri"/>
              </a:rPr>
              <a:t> </a:t>
            </a:r>
            <a:r>
              <a:rPr sz="1600" spc="-10" dirty="0">
                <a:latin typeface="Calibri"/>
                <a:cs typeface="Calibri"/>
              </a:rPr>
              <a:t>MMseqs2</a:t>
            </a:r>
            <a:r>
              <a:rPr sz="1600" dirty="0">
                <a:latin typeface="游ゴシック"/>
                <a:cs typeface="游ゴシック"/>
              </a:rPr>
              <a:t>に同じ配列を</a:t>
            </a:r>
            <a:r>
              <a:rPr sz="1600" spc="-10" dirty="0">
                <a:latin typeface="Calibri"/>
                <a:cs typeface="Calibri"/>
              </a:rPr>
              <a:t>”:”(</a:t>
            </a:r>
            <a:r>
              <a:rPr sz="1600" dirty="0">
                <a:latin typeface="游ゴシック"/>
                <a:cs typeface="游ゴシック"/>
              </a:rPr>
              <a:t>コロン</a:t>
            </a:r>
            <a:r>
              <a:rPr sz="1600" spc="-10" dirty="0">
                <a:latin typeface="Calibri"/>
                <a:cs typeface="Calibri"/>
              </a:rPr>
              <a:t>)</a:t>
            </a:r>
            <a:r>
              <a:rPr sz="1600" spc="-5" dirty="0">
                <a:latin typeface="游ゴシック"/>
                <a:cs typeface="游ゴシック"/>
              </a:rPr>
              <a:t>でつないで投げるだけ</a:t>
            </a:r>
            <a:endParaRPr sz="1600" dirty="0">
              <a:latin typeface="游ゴシック"/>
              <a:cs typeface="游ゴシック"/>
            </a:endParaRPr>
          </a:p>
          <a:p>
            <a:pPr marL="12700" marR="5080" algn="just">
              <a:spcBef>
                <a:spcPts val="625"/>
              </a:spcBef>
            </a:pPr>
            <a:r>
              <a:rPr sz="1000" spc="-10" dirty="0">
                <a:latin typeface="Calibri"/>
                <a:cs typeface="Calibri"/>
              </a:rPr>
              <a:t>SGSLQQVTDFGDNPTNVGMYIYVPNNLASNPGIVVAIHYCTGTGPGYYGDSPYATLSEQYGFIVIYPSSPYSGGCWDVSSQATLTHNGGGNSNSIANMVTWTISKYGADSSKVFVTGSSS GAMMTNVMAATYPELFAAATVYSGVSAGCFYSNTNQVDGWNSTCAQGDVITTPEHWASIAEAMYSGYSGSRPRMQIYHGSIDTTLYPQNYYETCKQWAGVFGYDYSAPEKTEANTP QTNYETTIWGDSLQGIFATGVGHTVPIHGDKDMEWFGFA:</a:t>
            </a:r>
            <a:r>
              <a:rPr sz="1000" spc="-10" dirty="0">
                <a:solidFill>
                  <a:srgbClr val="0070C0"/>
                </a:solidFill>
                <a:latin typeface="Calibri"/>
                <a:cs typeface="Calibri"/>
              </a:rPr>
              <a:t>SGSLQQVTDFGDNPTNVGMYIYVPNNLASNPGIVVAIHYCTGTGPGYYGDSPYATLSEQYGFIVIYPSSPYSGGCWDVSS QATLTHNGGGNSNSIANMVTWTISKYGADSSKVFVTGSSSGAMMTNVMAATYPELFAAATVYSGVSAGCFYSNTNQVDGWNSTCAQGDVITTPEHWASIAEAMYSGYSGSRPRMQI YHGSIDTTLYPQNYYETCKQWAGVFGYDYSAPEKTEANTPQTNYETTIWGDSLQGIFATGVGHTVPIHGDKDMEWFGFA</a:t>
            </a:r>
            <a:endParaRPr sz="1000" dirty="0">
              <a:latin typeface="Calibri"/>
              <a:cs typeface="Calibri"/>
            </a:endParaRPr>
          </a:p>
          <a:p>
            <a:pPr marR="1922780" algn="r">
              <a:lnSpc>
                <a:spcPts val="1885"/>
              </a:lnSpc>
              <a:spcBef>
                <a:spcPts val="760"/>
              </a:spcBef>
            </a:pPr>
            <a:r>
              <a:rPr spc="-10" dirty="0">
                <a:latin typeface="Calibri"/>
                <a:cs typeface="Calibri"/>
              </a:rPr>
              <a:t>Rank_1</a:t>
            </a:r>
            <a:endParaRPr dirty="0">
              <a:latin typeface="Calibri"/>
              <a:cs typeface="Calibri"/>
            </a:endParaRPr>
          </a:p>
          <a:p>
            <a:pPr marL="1089660">
              <a:lnSpc>
                <a:spcPts val="1885"/>
              </a:lnSpc>
            </a:pPr>
            <a:r>
              <a:rPr spc="-20" dirty="0">
                <a:latin typeface="Calibri"/>
                <a:cs typeface="Calibri"/>
              </a:rPr>
              <a:t>5X6S</a:t>
            </a:r>
            <a:endParaRPr dirty="0">
              <a:latin typeface="Calibri"/>
              <a:cs typeface="Calibri"/>
            </a:endParaRPr>
          </a:p>
        </p:txBody>
      </p:sp>
      <p:sp>
        <p:nvSpPr>
          <p:cNvPr id="12" name="object 12"/>
          <p:cNvSpPr txBox="1"/>
          <p:nvPr/>
        </p:nvSpPr>
        <p:spPr>
          <a:xfrm>
            <a:off x="6669964" y="3889755"/>
            <a:ext cx="636905" cy="269240"/>
          </a:xfrm>
          <a:prstGeom prst="rect">
            <a:avLst/>
          </a:prstGeom>
        </p:spPr>
        <p:txBody>
          <a:bodyPr vert="horz" wrap="square" lIns="0" tIns="12700" rIns="0" bIns="0" rtlCol="0">
            <a:spAutoFit/>
          </a:bodyPr>
          <a:lstStyle/>
          <a:p>
            <a:pPr marL="12700">
              <a:spcBef>
                <a:spcPts val="100"/>
              </a:spcBef>
            </a:pPr>
            <a:r>
              <a:rPr sz="1600" spc="-10" dirty="0">
                <a:latin typeface="Calibri"/>
                <a:cs typeface="Calibri"/>
              </a:rPr>
              <a:t>Rank_2</a:t>
            </a:r>
            <a:endParaRPr sz="1600">
              <a:latin typeface="Calibri"/>
              <a:cs typeface="Calibri"/>
            </a:endParaRPr>
          </a:p>
        </p:txBody>
      </p:sp>
      <p:sp>
        <p:nvSpPr>
          <p:cNvPr id="13" name="object 13"/>
          <p:cNvSpPr txBox="1"/>
          <p:nvPr/>
        </p:nvSpPr>
        <p:spPr>
          <a:xfrm>
            <a:off x="9022551" y="3889755"/>
            <a:ext cx="636905" cy="269240"/>
          </a:xfrm>
          <a:prstGeom prst="rect">
            <a:avLst/>
          </a:prstGeom>
        </p:spPr>
        <p:txBody>
          <a:bodyPr vert="horz" wrap="square" lIns="0" tIns="12700" rIns="0" bIns="0" rtlCol="0">
            <a:spAutoFit/>
          </a:bodyPr>
          <a:lstStyle/>
          <a:p>
            <a:pPr marL="12700">
              <a:spcBef>
                <a:spcPts val="100"/>
              </a:spcBef>
            </a:pPr>
            <a:r>
              <a:rPr sz="1600" spc="-10" dirty="0">
                <a:latin typeface="Calibri"/>
                <a:cs typeface="Calibri"/>
              </a:rPr>
              <a:t>Rank_3</a:t>
            </a:r>
            <a:endParaRPr sz="1600">
              <a:latin typeface="Calibri"/>
              <a:cs typeface="Calibri"/>
            </a:endParaRPr>
          </a:p>
        </p:txBody>
      </p:sp>
      <p:sp>
        <p:nvSpPr>
          <p:cNvPr id="14" name="object 14"/>
          <p:cNvSpPr txBox="1"/>
          <p:nvPr/>
        </p:nvSpPr>
        <p:spPr>
          <a:xfrm>
            <a:off x="6669964" y="5197347"/>
            <a:ext cx="636905" cy="269240"/>
          </a:xfrm>
          <a:prstGeom prst="rect">
            <a:avLst/>
          </a:prstGeom>
        </p:spPr>
        <p:txBody>
          <a:bodyPr vert="horz" wrap="square" lIns="0" tIns="12700" rIns="0" bIns="0" rtlCol="0">
            <a:spAutoFit/>
          </a:bodyPr>
          <a:lstStyle/>
          <a:p>
            <a:pPr marL="12700">
              <a:spcBef>
                <a:spcPts val="100"/>
              </a:spcBef>
            </a:pPr>
            <a:r>
              <a:rPr sz="1600" spc="-10" dirty="0">
                <a:latin typeface="Calibri"/>
                <a:cs typeface="Calibri"/>
              </a:rPr>
              <a:t>Rank_4</a:t>
            </a:r>
            <a:endParaRPr sz="1600">
              <a:latin typeface="Calibri"/>
              <a:cs typeface="Calibri"/>
            </a:endParaRPr>
          </a:p>
        </p:txBody>
      </p:sp>
      <p:sp>
        <p:nvSpPr>
          <p:cNvPr id="15" name="object 15"/>
          <p:cNvSpPr txBox="1"/>
          <p:nvPr/>
        </p:nvSpPr>
        <p:spPr>
          <a:xfrm>
            <a:off x="9148839" y="5499100"/>
            <a:ext cx="636905" cy="269240"/>
          </a:xfrm>
          <a:prstGeom prst="rect">
            <a:avLst/>
          </a:prstGeom>
        </p:spPr>
        <p:txBody>
          <a:bodyPr vert="horz" wrap="square" lIns="0" tIns="12700" rIns="0" bIns="0" rtlCol="0">
            <a:spAutoFit/>
          </a:bodyPr>
          <a:lstStyle/>
          <a:p>
            <a:pPr marL="12700">
              <a:spcBef>
                <a:spcPts val="100"/>
              </a:spcBef>
            </a:pPr>
            <a:r>
              <a:rPr sz="1600" spc="-10" dirty="0">
                <a:latin typeface="Calibri"/>
                <a:cs typeface="Calibri"/>
              </a:rPr>
              <a:t>Rank_5</a:t>
            </a:r>
            <a:endParaRPr sz="16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771" y="77724"/>
            <a:ext cx="8143875" cy="695960"/>
          </a:xfrm>
          <a:prstGeom prst="rect">
            <a:avLst/>
          </a:prstGeom>
        </p:spPr>
        <p:txBody>
          <a:bodyPr vert="horz" wrap="square" lIns="0" tIns="12700" rIns="0" bIns="0" rtlCol="0" anchor="ctr">
            <a:spAutoFit/>
          </a:bodyPr>
          <a:lstStyle/>
          <a:p>
            <a:pPr marL="12700">
              <a:lnSpc>
                <a:spcPct val="100000"/>
              </a:lnSpc>
              <a:spcBef>
                <a:spcPts val="100"/>
              </a:spcBef>
            </a:pPr>
            <a:r>
              <a:rPr spc="-10" dirty="0">
                <a:latin typeface="Calibri Light"/>
                <a:cs typeface="Calibri Light"/>
              </a:rPr>
              <a:t>AF2</a:t>
            </a:r>
            <a:r>
              <a:rPr spc="-5" dirty="0"/>
              <a:t>をオリゴマー予測に使⽤する</a:t>
            </a:r>
            <a:endParaRPr>
              <a:latin typeface="Calibri Light"/>
              <a:cs typeface="Calibri Light"/>
            </a:endParaRPr>
          </a:p>
        </p:txBody>
      </p:sp>
      <p:sp>
        <p:nvSpPr>
          <p:cNvPr id="3" name="object 3"/>
          <p:cNvSpPr txBox="1"/>
          <p:nvPr/>
        </p:nvSpPr>
        <p:spPr>
          <a:xfrm>
            <a:off x="8281352" y="6510019"/>
            <a:ext cx="2307590" cy="299720"/>
          </a:xfrm>
          <a:prstGeom prst="rect">
            <a:avLst/>
          </a:prstGeom>
        </p:spPr>
        <p:txBody>
          <a:bodyPr vert="horz" wrap="square" lIns="0" tIns="12700" rIns="0" bIns="0" rtlCol="0">
            <a:spAutoFit/>
          </a:bodyPr>
          <a:lstStyle/>
          <a:p>
            <a:pPr marL="12700">
              <a:spcBef>
                <a:spcPts val="100"/>
              </a:spcBef>
            </a:pPr>
            <a:r>
              <a:rPr dirty="0">
                <a:latin typeface="Calibri"/>
                <a:cs typeface="Calibri"/>
              </a:rPr>
              <a:t>Akdel</a:t>
            </a:r>
            <a:r>
              <a:rPr spc="-40" dirty="0">
                <a:latin typeface="Calibri"/>
                <a:cs typeface="Calibri"/>
              </a:rPr>
              <a:t> </a:t>
            </a:r>
            <a:r>
              <a:rPr dirty="0">
                <a:latin typeface="Calibri"/>
                <a:cs typeface="Calibri"/>
              </a:rPr>
              <a:t>et</a:t>
            </a:r>
            <a:r>
              <a:rPr spc="-35" dirty="0">
                <a:latin typeface="Calibri"/>
                <a:cs typeface="Calibri"/>
              </a:rPr>
              <a:t> </a:t>
            </a:r>
            <a:r>
              <a:rPr dirty="0">
                <a:latin typeface="Calibri"/>
                <a:cs typeface="Calibri"/>
              </a:rPr>
              <a:t>al.,</a:t>
            </a:r>
            <a:r>
              <a:rPr spc="-35" dirty="0">
                <a:latin typeface="Calibri"/>
                <a:cs typeface="Calibri"/>
              </a:rPr>
              <a:t> </a:t>
            </a:r>
            <a:r>
              <a:rPr i="1" dirty="0">
                <a:latin typeface="Calibri"/>
                <a:cs typeface="Calibri"/>
              </a:rPr>
              <a:t>NSMB</a:t>
            </a:r>
            <a:r>
              <a:rPr dirty="0">
                <a:latin typeface="Calibri"/>
                <a:cs typeface="Calibri"/>
              </a:rPr>
              <a:t>,</a:t>
            </a:r>
            <a:r>
              <a:rPr spc="-35" dirty="0">
                <a:latin typeface="Calibri"/>
                <a:cs typeface="Calibri"/>
              </a:rPr>
              <a:t> </a:t>
            </a:r>
            <a:r>
              <a:rPr spc="-20" dirty="0">
                <a:latin typeface="Calibri"/>
                <a:cs typeface="Calibri"/>
              </a:rPr>
              <a:t>2022</a:t>
            </a:r>
            <a:endParaRPr>
              <a:latin typeface="Calibri"/>
              <a:cs typeface="Calibri"/>
            </a:endParaRPr>
          </a:p>
        </p:txBody>
      </p:sp>
      <p:pic>
        <p:nvPicPr>
          <p:cNvPr id="4" name="object 4"/>
          <p:cNvPicPr/>
          <p:nvPr/>
        </p:nvPicPr>
        <p:blipFill>
          <a:blip r:embed="rId2" cstate="print"/>
          <a:stretch>
            <a:fillRect/>
          </a:stretch>
        </p:blipFill>
        <p:spPr>
          <a:xfrm>
            <a:off x="2668423" y="1189195"/>
            <a:ext cx="7183920" cy="4528373"/>
          </a:xfrm>
          <a:prstGeom prst="rect">
            <a:avLst/>
          </a:prstGeom>
        </p:spPr>
      </p:pic>
      <p:sp>
        <p:nvSpPr>
          <p:cNvPr id="5" name="object 5"/>
          <p:cNvSpPr txBox="1"/>
          <p:nvPr/>
        </p:nvSpPr>
        <p:spPr>
          <a:xfrm>
            <a:off x="9334069" y="2770124"/>
            <a:ext cx="871855" cy="385445"/>
          </a:xfrm>
          <a:prstGeom prst="rect">
            <a:avLst/>
          </a:prstGeom>
        </p:spPr>
        <p:txBody>
          <a:bodyPr vert="horz" wrap="square" lIns="0" tIns="23495" rIns="0" bIns="0" rtlCol="0">
            <a:spAutoFit/>
          </a:bodyPr>
          <a:lstStyle/>
          <a:p>
            <a:pPr marL="12700" marR="5080">
              <a:lnSpc>
                <a:spcPts val="1390"/>
              </a:lnSpc>
              <a:spcBef>
                <a:spcPts val="185"/>
              </a:spcBef>
            </a:pPr>
            <a:r>
              <a:rPr sz="1200" spc="-10" dirty="0">
                <a:latin typeface="Calibri"/>
                <a:cs typeface="Calibri"/>
              </a:rPr>
              <a:t>AF2</a:t>
            </a:r>
            <a:r>
              <a:rPr sz="1200" spc="-15" dirty="0">
                <a:latin typeface="游ゴシック"/>
                <a:cs typeface="游ゴシック"/>
              </a:rPr>
              <a:t>で正確に</a:t>
            </a:r>
            <a:r>
              <a:rPr sz="1200" spc="-10" dirty="0">
                <a:latin typeface="游ゴシック"/>
                <a:cs typeface="游ゴシック"/>
              </a:rPr>
              <a:t>予測できた</a:t>
            </a:r>
            <a:endParaRPr sz="1200">
              <a:latin typeface="游ゴシック"/>
              <a:cs typeface="游ゴシック"/>
            </a:endParaRPr>
          </a:p>
        </p:txBody>
      </p:sp>
      <p:grpSp>
        <p:nvGrpSpPr>
          <p:cNvPr id="6" name="object 6"/>
          <p:cNvGrpSpPr/>
          <p:nvPr/>
        </p:nvGrpSpPr>
        <p:grpSpPr>
          <a:xfrm>
            <a:off x="7240358" y="1986838"/>
            <a:ext cx="2618740" cy="1924050"/>
            <a:chOff x="5716358" y="1986838"/>
            <a:chExt cx="2618740" cy="1924050"/>
          </a:xfrm>
        </p:grpSpPr>
        <p:sp>
          <p:nvSpPr>
            <p:cNvPr id="7" name="object 7"/>
            <p:cNvSpPr/>
            <p:nvPr/>
          </p:nvSpPr>
          <p:spPr>
            <a:xfrm>
              <a:off x="6308331" y="3236366"/>
              <a:ext cx="2020570" cy="668020"/>
            </a:xfrm>
            <a:custGeom>
              <a:avLst/>
              <a:gdLst/>
              <a:ahLst/>
              <a:cxnLst/>
              <a:rect l="l" t="t" r="r" b="b"/>
              <a:pathLst>
                <a:path w="2020570" h="668020">
                  <a:moveTo>
                    <a:pt x="0" y="111307"/>
                  </a:moveTo>
                  <a:lnTo>
                    <a:pt x="8746" y="67981"/>
                  </a:lnTo>
                  <a:lnTo>
                    <a:pt x="32600" y="32601"/>
                  </a:lnTo>
                  <a:lnTo>
                    <a:pt x="67980" y="8747"/>
                  </a:lnTo>
                  <a:lnTo>
                    <a:pt x="111306" y="0"/>
                  </a:lnTo>
                  <a:lnTo>
                    <a:pt x="1908711" y="0"/>
                  </a:lnTo>
                  <a:lnTo>
                    <a:pt x="1952035" y="8747"/>
                  </a:lnTo>
                  <a:lnTo>
                    <a:pt x="1987417" y="32601"/>
                  </a:lnTo>
                  <a:lnTo>
                    <a:pt x="2011273" y="67981"/>
                  </a:lnTo>
                  <a:lnTo>
                    <a:pt x="2020021" y="111307"/>
                  </a:lnTo>
                  <a:lnTo>
                    <a:pt x="2020021" y="556513"/>
                  </a:lnTo>
                  <a:lnTo>
                    <a:pt x="2011273" y="599838"/>
                  </a:lnTo>
                  <a:lnTo>
                    <a:pt x="1987417" y="635219"/>
                  </a:lnTo>
                  <a:lnTo>
                    <a:pt x="1952035" y="659073"/>
                  </a:lnTo>
                  <a:lnTo>
                    <a:pt x="1908711" y="667820"/>
                  </a:lnTo>
                  <a:lnTo>
                    <a:pt x="111306" y="667820"/>
                  </a:lnTo>
                  <a:lnTo>
                    <a:pt x="67980" y="659073"/>
                  </a:lnTo>
                  <a:lnTo>
                    <a:pt x="32600" y="635219"/>
                  </a:lnTo>
                  <a:lnTo>
                    <a:pt x="8746" y="599838"/>
                  </a:lnTo>
                  <a:lnTo>
                    <a:pt x="0" y="556513"/>
                  </a:lnTo>
                  <a:lnTo>
                    <a:pt x="0" y="111307"/>
                  </a:lnTo>
                  <a:close/>
                </a:path>
              </a:pathLst>
            </a:custGeom>
            <a:ln w="12700">
              <a:solidFill>
                <a:srgbClr val="FF0000"/>
              </a:solidFill>
            </a:ln>
          </p:spPr>
          <p:txBody>
            <a:bodyPr wrap="square" lIns="0" tIns="0" rIns="0" bIns="0" rtlCol="0"/>
            <a:lstStyle/>
            <a:p>
              <a:endParaRPr/>
            </a:p>
          </p:txBody>
        </p:sp>
        <p:sp>
          <p:nvSpPr>
            <p:cNvPr id="8" name="object 8"/>
            <p:cNvSpPr/>
            <p:nvPr/>
          </p:nvSpPr>
          <p:spPr>
            <a:xfrm>
              <a:off x="5722708" y="1993188"/>
              <a:ext cx="441959" cy="1274445"/>
            </a:xfrm>
            <a:custGeom>
              <a:avLst/>
              <a:gdLst/>
              <a:ahLst/>
              <a:cxnLst/>
              <a:rect l="l" t="t" r="r" b="b"/>
              <a:pathLst>
                <a:path w="441960" h="1274445">
                  <a:moveTo>
                    <a:pt x="0" y="73632"/>
                  </a:moveTo>
                  <a:lnTo>
                    <a:pt x="5786" y="44971"/>
                  </a:lnTo>
                  <a:lnTo>
                    <a:pt x="21566" y="21566"/>
                  </a:lnTo>
                  <a:lnTo>
                    <a:pt x="44971" y="5786"/>
                  </a:lnTo>
                  <a:lnTo>
                    <a:pt x="73632" y="0"/>
                  </a:lnTo>
                  <a:lnTo>
                    <a:pt x="368155" y="0"/>
                  </a:lnTo>
                  <a:lnTo>
                    <a:pt x="396816" y="5786"/>
                  </a:lnTo>
                  <a:lnTo>
                    <a:pt x="420221" y="21566"/>
                  </a:lnTo>
                  <a:lnTo>
                    <a:pt x="436001" y="44971"/>
                  </a:lnTo>
                  <a:lnTo>
                    <a:pt x="441788" y="73632"/>
                  </a:lnTo>
                  <a:lnTo>
                    <a:pt x="441788" y="1200360"/>
                  </a:lnTo>
                  <a:lnTo>
                    <a:pt x="436001" y="1229024"/>
                  </a:lnTo>
                  <a:lnTo>
                    <a:pt x="420221" y="1252431"/>
                  </a:lnTo>
                  <a:lnTo>
                    <a:pt x="396816" y="1268213"/>
                  </a:lnTo>
                  <a:lnTo>
                    <a:pt x="368155" y="1274000"/>
                  </a:lnTo>
                  <a:lnTo>
                    <a:pt x="73632" y="1274000"/>
                  </a:lnTo>
                  <a:lnTo>
                    <a:pt x="44971" y="1268213"/>
                  </a:lnTo>
                  <a:lnTo>
                    <a:pt x="21566" y="1252431"/>
                  </a:lnTo>
                  <a:lnTo>
                    <a:pt x="5786" y="1229024"/>
                  </a:lnTo>
                  <a:lnTo>
                    <a:pt x="0" y="1200360"/>
                  </a:lnTo>
                  <a:lnTo>
                    <a:pt x="0" y="73632"/>
                  </a:lnTo>
                  <a:close/>
                </a:path>
              </a:pathLst>
            </a:custGeom>
            <a:ln w="12700">
              <a:solidFill>
                <a:srgbClr val="FF0000"/>
              </a:solidFill>
            </a:ln>
          </p:spPr>
          <p:txBody>
            <a:bodyPr wrap="square" lIns="0" tIns="0" rIns="0" bIns="0" rtlCol="0"/>
            <a:lstStyle/>
            <a:p>
              <a:endParaRPr/>
            </a:p>
          </p:txBody>
        </p:sp>
      </p:grpSp>
      <p:sp>
        <p:nvSpPr>
          <p:cNvPr id="9" name="object 9"/>
          <p:cNvSpPr txBox="1"/>
          <p:nvPr/>
        </p:nvSpPr>
        <p:spPr>
          <a:xfrm>
            <a:off x="2901276" y="1023621"/>
            <a:ext cx="6719570" cy="779701"/>
          </a:xfrm>
          <a:prstGeom prst="rect">
            <a:avLst/>
          </a:prstGeom>
        </p:spPr>
        <p:txBody>
          <a:bodyPr vert="horz" wrap="square" lIns="0" tIns="12700" rIns="0" bIns="0" rtlCol="0">
            <a:spAutoFit/>
          </a:bodyPr>
          <a:lstStyle/>
          <a:p>
            <a:pPr marL="12700">
              <a:spcBef>
                <a:spcPts val="100"/>
              </a:spcBef>
              <a:tabLst>
                <a:tab pos="4420235" algn="l"/>
              </a:tabLst>
            </a:pPr>
            <a:r>
              <a:rPr baseline="4629" dirty="0">
                <a:latin typeface="游ゴシック"/>
                <a:cs typeface="游ゴシック"/>
              </a:rPr>
              <a:t>モノマーなのにホモダイマーと予測されてしまった</a:t>
            </a:r>
            <a:r>
              <a:rPr spc="-75" baseline="4629" dirty="0">
                <a:latin typeface="游ゴシック"/>
                <a:cs typeface="游ゴシック"/>
              </a:rPr>
              <a:t>例</a:t>
            </a:r>
            <a:r>
              <a:rPr baseline="4629" dirty="0">
                <a:latin typeface="游ゴシック"/>
                <a:cs typeface="游ゴシック"/>
              </a:rPr>
              <a:t>	</a:t>
            </a:r>
            <a:r>
              <a:rPr sz="1200" dirty="0">
                <a:latin typeface="游ゴシック"/>
                <a:cs typeface="游ゴシック"/>
              </a:rPr>
              <a:t>古いドッキングツールよりはマ</a:t>
            </a:r>
            <a:r>
              <a:rPr sz="1200" spc="-50" dirty="0">
                <a:latin typeface="游ゴシック"/>
                <a:cs typeface="游ゴシック"/>
              </a:rPr>
              <a:t>シ</a:t>
            </a:r>
            <a:endParaRPr sz="1200">
              <a:latin typeface="游ゴシック"/>
              <a:cs typeface="游ゴシック"/>
            </a:endParaRPr>
          </a:p>
          <a:p>
            <a:pPr>
              <a:spcBef>
                <a:spcPts val="320"/>
              </a:spcBef>
            </a:pPr>
            <a:endParaRPr sz="1200">
              <a:latin typeface="游ゴシック"/>
              <a:cs typeface="游ゴシック"/>
            </a:endParaRPr>
          </a:p>
          <a:p>
            <a:pPr marL="4584065">
              <a:lnSpc>
                <a:spcPts val="1430"/>
              </a:lnSpc>
            </a:pPr>
            <a:r>
              <a:rPr sz="1200" spc="-10" dirty="0">
                <a:latin typeface="Calibri"/>
                <a:cs typeface="Calibri"/>
              </a:rPr>
              <a:t>GRAMM(2002)</a:t>
            </a:r>
            <a:endParaRPr sz="1200">
              <a:latin typeface="Calibri"/>
              <a:cs typeface="Calibri"/>
            </a:endParaRPr>
          </a:p>
          <a:p>
            <a:pPr marL="4584065">
              <a:lnSpc>
                <a:spcPts val="1430"/>
              </a:lnSpc>
            </a:pPr>
            <a:r>
              <a:rPr sz="1200" spc="-10" dirty="0">
                <a:latin typeface="游ゴシック"/>
                <a:cs typeface="游ゴシック"/>
              </a:rPr>
              <a:t>で正確に予測できた</a:t>
            </a:r>
            <a:endParaRPr sz="1200">
              <a:latin typeface="游ゴシック"/>
              <a:cs typeface="游ゴシック"/>
            </a:endParaRPr>
          </a:p>
        </p:txBody>
      </p:sp>
      <p:sp>
        <p:nvSpPr>
          <p:cNvPr id="10" name="object 10"/>
          <p:cNvSpPr txBox="1"/>
          <p:nvPr/>
        </p:nvSpPr>
        <p:spPr>
          <a:xfrm>
            <a:off x="4890275" y="2608579"/>
            <a:ext cx="567055" cy="197490"/>
          </a:xfrm>
          <a:prstGeom prst="rect">
            <a:avLst/>
          </a:prstGeom>
        </p:spPr>
        <p:txBody>
          <a:bodyPr vert="horz" wrap="square" lIns="0" tIns="12700" rIns="0" bIns="0" rtlCol="0">
            <a:spAutoFit/>
          </a:bodyPr>
          <a:lstStyle/>
          <a:p>
            <a:pPr marL="12700">
              <a:spcBef>
                <a:spcPts val="100"/>
              </a:spcBef>
            </a:pPr>
            <a:r>
              <a:rPr sz="1200" spc="-10" dirty="0">
                <a:latin typeface="Calibri"/>
                <a:cs typeface="Calibri"/>
              </a:rPr>
              <a:t>AF2</a:t>
            </a:r>
            <a:r>
              <a:rPr sz="1200" spc="-25" dirty="0">
                <a:latin typeface="游ゴシック"/>
                <a:cs typeface="游ゴシック"/>
              </a:rPr>
              <a:t>予測</a:t>
            </a:r>
            <a:endParaRPr sz="1200">
              <a:latin typeface="游ゴシック"/>
              <a:cs typeface="游ゴシック"/>
            </a:endParaRPr>
          </a:p>
        </p:txBody>
      </p:sp>
      <p:sp>
        <p:nvSpPr>
          <p:cNvPr id="11" name="object 11"/>
          <p:cNvSpPr txBox="1"/>
          <p:nvPr/>
        </p:nvSpPr>
        <p:spPr>
          <a:xfrm>
            <a:off x="6634836" y="3554476"/>
            <a:ext cx="128905" cy="269240"/>
          </a:xfrm>
          <a:prstGeom prst="rect">
            <a:avLst/>
          </a:prstGeom>
        </p:spPr>
        <p:txBody>
          <a:bodyPr vert="horz" wrap="square" lIns="0" tIns="12700" rIns="0" bIns="0" rtlCol="0">
            <a:spAutoFit/>
          </a:bodyPr>
          <a:lstStyle/>
          <a:p>
            <a:pPr marL="12700">
              <a:spcBef>
                <a:spcPts val="100"/>
              </a:spcBef>
            </a:pPr>
            <a:r>
              <a:rPr sz="1600" spc="-50" dirty="0">
                <a:latin typeface="Calibri"/>
                <a:cs typeface="Calibri"/>
              </a:rPr>
              <a:t>5</a:t>
            </a:r>
            <a:endParaRPr sz="1600">
              <a:latin typeface="Calibri"/>
              <a:cs typeface="Calibri"/>
            </a:endParaRPr>
          </a:p>
        </p:txBody>
      </p:sp>
      <p:sp>
        <p:nvSpPr>
          <p:cNvPr id="12" name="object 12"/>
          <p:cNvSpPr txBox="1"/>
          <p:nvPr/>
        </p:nvSpPr>
        <p:spPr>
          <a:xfrm>
            <a:off x="3761536" y="2651252"/>
            <a:ext cx="741680" cy="197490"/>
          </a:xfrm>
          <a:prstGeom prst="rect">
            <a:avLst/>
          </a:prstGeom>
        </p:spPr>
        <p:txBody>
          <a:bodyPr vert="horz" wrap="square" lIns="0" tIns="12700" rIns="0" bIns="0" rtlCol="0">
            <a:spAutoFit/>
          </a:bodyPr>
          <a:lstStyle/>
          <a:p>
            <a:pPr marL="12700">
              <a:spcBef>
                <a:spcPts val="100"/>
              </a:spcBef>
            </a:pPr>
            <a:r>
              <a:rPr sz="1200" dirty="0">
                <a:latin typeface="游ゴシック"/>
                <a:cs typeface="游ゴシック"/>
              </a:rPr>
              <a:t>正解</a:t>
            </a:r>
            <a:r>
              <a:rPr sz="1200" spc="-10" dirty="0">
                <a:latin typeface="Calibri"/>
                <a:cs typeface="Calibri"/>
              </a:rPr>
              <a:t>(3TDT)</a:t>
            </a:r>
            <a:endParaRPr sz="1200">
              <a:latin typeface="Calibri"/>
              <a:cs typeface="Calibri"/>
            </a:endParaRPr>
          </a:p>
        </p:txBody>
      </p:sp>
      <p:sp>
        <p:nvSpPr>
          <p:cNvPr id="13" name="object 13"/>
          <p:cNvSpPr txBox="1"/>
          <p:nvPr/>
        </p:nvSpPr>
        <p:spPr>
          <a:xfrm>
            <a:off x="2716621" y="3554476"/>
            <a:ext cx="3220720" cy="585470"/>
          </a:xfrm>
          <a:prstGeom prst="rect">
            <a:avLst/>
          </a:prstGeom>
        </p:spPr>
        <p:txBody>
          <a:bodyPr vert="horz" wrap="square" lIns="0" tIns="12700" rIns="0" bIns="0" rtlCol="0">
            <a:spAutoFit/>
          </a:bodyPr>
          <a:lstStyle/>
          <a:p>
            <a:pPr marL="125095">
              <a:spcBef>
                <a:spcPts val="100"/>
              </a:spcBef>
              <a:tabLst>
                <a:tab pos="916305" algn="l"/>
                <a:tab pos="1820545" algn="l"/>
              </a:tabLst>
            </a:pPr>
            <a:r>
              <a:rPr sz="1600" spc="-50" dirty="0">
                <a:latin typeface="Calibri"/>
                <a:cs typeface="Calibri"/>
              </a:rPr>
              <a:t>1</a:t>
            </a:r>
            <a:r>
              <a:rPr sz="1600" dirty="0">
                <a:latin typeface="Calibri"/>
                <a:cs typeface="Calibri"/>
              </a:rPr>
              <a:t>	</a:t>
            </a:r>
            <a:r>
              <a:rPr sz="1600" spc="-50" dirty="0">
                <a:latin typeface="Calibri"/>
                <a:cs typeface="Calibri"/>
              </a:rPr>
              <a:t>3</a:t>
            </a:r>
            <a:r>
              <a:rPr sz="1600" dirty="0">
                <a:latin typeface="Calibri"/>
                <a:cs typeface="Calibri"/>
              </a:rPr>
              <a:t>	</a:t>
            </a:r>
            <a:r>
              <a:rPr sz="1600" spc="-50" dirty="0">
                <a:latin typeface="Calibri"/>
                <a:cs typeface="Calibri"/>
              </a:rPr>
              <a:t>4</a:t>
            </a:r>
            <a:endParaRPr sz="1600">
              <a:latin typeface="Calibri"/>
              <a:cs typeface="Calibri"/>
            </a:endParaRPr>
          </a:p>
          <a:p>
            <a:pPr marL="12700">
              <a:spcBef>
                <a:spcPts val="1045"/>
              </a:spcBef>
            </a:pPr>
            <a:r>
              <a:rPr sz="1200" dirty="0">
                <a:solidFill>
                  <a:srgbClr val="C00000"/>
                </a:solidFill>
                <a:latin typeface="Calibri"/>
                <a:cs typeface="Calibri"/>
              </a:rPr>
              <a:t>No</a:t>
            </a:r>
            <a:r>
              <a:rPr sz="1200" spc="-5" dirty="0">
                <a:solidFill>
                  <a:srgbClr val="C00000"/>
                </a:solidFill>
                <a:latin typeface="Calibri"/>
                <a:cs typeface="Calibri"/>
              </a:rPr>
              <a:t>. </a:t>
            </a:r>
            <a:r>
              <a:rPr sz="1200" dirty="0">
                <a:solidFill>
                  <a:srgbClr val="C00000"/>
                </a:solidFill>
                <a:latin typeface="Calibri"/>
                <a:cs typeface="Calibri"/>
              </a:rPr>
              <a:t>of</a:t>
            </a:r>
            <a:r>
              <a:rPr sz="1200" spc="-5" dirty="0">
                <a:solidFill>
                  <a:srgbClr val="C00000"/>
                </a:solidFill>
                <a:latin typeface="Calibri"/>
                <a:cs typeface="Calibri"/>
              </a:rPr>
              <a:t> </a:t>
            </a:r>
            <a:r>
              <a:rPr sz="1200" spc="-10" dirty="0">
                <a:solidFill>
                  <a:srgbClr val="C00000"/>
                </a:solidFill>
                <a:latin typeface="Calibri"/>
                <a:cs typeface="Calibri"/>
              </a:rPr>
              <a:t>recycles</a:t>
            </a:r>
            <a:r>
              <a:rPr sz="1200" spc="-5" dirty="0">
                <a:solidFill>
                  <a:srgbClr val="C00000"/>
                </a:solidFill>
                <a:latin typeface="游ゴシック"/>
                <a:cs typeface="游ゴシック"/>
              </a:rPr>
              <a:t>を増やせば正解を出すこともある</a:t>
            </a:r>
            <a:endParaRPr sz="1200">
              <a:latin typeface="游ゴシック"/>
              <a:cs typeface="游ゴシック"/>
            </a:endParaRPr>
          </a:p>
        </p:txBody>
      </p:sp>
      <p:sp>
        <p:nvSpPr>
          <p:cNvPr id="14" name="object 14"/>
          <p:cNvSpPr txBox="1"/>
          <p:nvPr/>
        </p:nvSpPr>
        <p:spPr>
          <a:xfrm>
            <a:off x="1939535" y="5854701"/>
            <a:ext cx="2159000" cy="577215"/>
          </a:xfrm>
          <a:prstGeom prst="rect">
            <a:avLst/>
          </a:prstGeom>
        </p:spPr>
        <p:txBody>
          <a:bodyPr vert="horz" wrap="square" lIns="0" tIns="10795" rIns="0" bIns="0" rtlCol="0">
            <a:spAutoFit/>
          </a:bodyPr>
          <a:lstStyle/>
          <a:p>
            <a:pPr marL="12700" marR="5080" algn="just">
              <a:lnSpc>
                <a:spcPct val="100800"/>
              </a:lnSpc>
              <a:spcBef>
                <a:spcPts val="85"/>
              </a:spcBef>
            </a:pPr>
            <a:r>
              <a:rPr sz="1200" spc="-5" dirty="0">
                <a:latin typeface="游ゴシック"/>
                <a:cs typeface="游ゴシック"/>
              </a:rPr>
              <a:t>短くリニアな天然変性領域がタンパク質にフィットするところは予測できる場合が多い</a:t>
            </a:r>
            <a:endParaRPr sz="1200">
              <a:latin typeface="游ゴシック"/>
              <a:cs typeface="游ゴシック"/>
            </a:endParaRPr>
          </a:p>
        </p:txBody>
      </p:sp>
      <p:sp>
        <p:nvSpPr>
          <p:cNvPr id="15" name="object 15"/>
          <p:cNvSpPr txBox="1"/>
          <p:nvPr/>
        </p:nvSpPr>
        <p:spPr>
          <a:xfrm>
            <a:off x="4464723" y="5869941"/>
            <a:ext cx="1092200" cy="385445"/>
          </a:xfrm>
          <a:prstGeom prst="rect">
            <a:avLst/>
          </a:prstGeom>
        </p:spPr>
        <p:txBody>
          <a:bodyPr vert="horz" wrap="square" lIns="0" tIns="23495" rIns="0" bIns="0" rtlCol="0">
            <a:spAutoFit/>
          </a:bodyPr>
          <a:lstStyle/>
          <a:p>
            <a:pPr marL="12700" marR="5080">
              <a:lnSpc>
                <a:spcPts val="1390"/>
              </a:lnSpc>
              <a:spcBef>
                <a:spcPts val="185"/>
              </a:spcBef>
            </a:pPr>
            <a:r>
              <a:rPr sz="1200" spc="-10" dirty="0">
                <a:latin typeface="游ゴシック"/>
                <a:cs typeface="游ゴシック"/>
              </a:rPr>
              <a:t>位置は正しいが</a:t>
            </a:r>
            <a:r>
              <a:rPr sz="1200" spc="-20" dirty="0">
                <a:latin typeface="游ゴシック"/>
                <a:cs typeface="游ゴシック"/>
              </a:rPr>
              <a:t>逆向き</a:t>
            </a:r>
            <a:endParaRPr sz="1200">
              <a:latin typeface="游ゴシック"/>
              <a:cs typeface="游ゴシック"/>
            </a:endParaRPr>
          </a:p>
        </p:txBody>
      </p:sp>
      <p:sp>
        <p:nvSpPr>
          <p:cNvPr id="16" name="object 16"/>
          <p:cNvSpPr txBox="1"/>
          <p:nvPr/>
        </p:nvSpPr>
        <p:spPr>
          <a:xfrm>
            <a:off x="6067488" y="5869941"/>
            <a:ext cx="1244600" cy="577215"/>
          </a:xfrm>
          <a:prstGeom prst="rect">
            <a:avLst/>
          </a:prstGeom>
        </p:spPr>
        <p:txBody>
          <a:bodyPr vert="horz" wrap="square" lIns="0" tIns="10795" rIns="0" bIns="0" rtlCol="0">
            <a:spAutoFit/>
          </a:bodyPr>
          <a:lstStyle/>
          <a:p>
            <a:pPr marL="12700" marR="5080" algn="just">
              <a:lnSpc>
                <a:spcPct val="100800"/>
              </a:lnSpc>
              <a:spcBef>
                <a:spcPts val="85"/>
              </a:spcBef>
            </a:pPr>
            <a:r>
              <a:rPr sz="1200" spc="-10" dirty="0">
                <a:latin typeface="游ゴシック"/>
                <a:cs typeface="游ゴシック"/>
              </a:rPr>
              <a:t>複数の天然変性タンパク質の複合体も予測できる</a:t>
            </a:r>
            <a:endParaRPr sz="1200">
              <a:latin typeface="游ゴシック"/>
              <a:cs typeface="游ゴシック"/>
            </a:endParaRPr>
          </a:p>
        </p:txBody>
      </p:sp>
      <p:sp>
        <p:nvSpPr>
          <p:cNvPr id="17" name="object 17"/>
          <p:cNvSpPr txBox="1"/>
          <p:nvPr/>
        </p:nvSpPr>
        <p:spPr>
          <a:xfrm>
            <a:off x="8050403" y="5869941"/>
            <a:ext cx="1244600" cy="385445"/>
          </a:xfrm>
          <a:prstGeom prst="rect">
            <a:avLst/>
          </a:prstGeom>
        </p:spPr>
        <p:txBody>
          <a:bodyPr vert="horz" wrap="square" lIns="0" tIns="23495" rIns="0" bIns="0" rtlCol="0">
            <a:spAutoFit/>
          </a:bodyPr>
          <a:lstStyle/>
          <a:p>
            <a:pPr marL="12700" marR="5080">
              <a:lnSpc>
                <a:spcPts val="1390"/>
              </a:lnSpc>
              <a:spcBef>
                <a:spcPts val="185"/>
              </a:spcBef>
            </a:pPr>
            <a:r>
              <a:rPr sz="1200" spc="-10" dirty="0">
                <a:latin typeface="游ゴシック"/>
                <a:cs typeface="游ゴシック"/>
              </a:rPr>
              <a:t>コラーゲンの３重ヘリックスはだめ</a:t>
            </a:r>
            <a:endParaRPr sz="1200">
              <a:latin typeface="游ゴシック"/>
              <a:cs typeface="游ゴシック"/>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24575" y="4442962"/>
            <a:ext cx="2160854" cy="1889442"/>
          </a:xfrm>
          <a:prstGeom prst="rect">
            <a:avLst/>
          </a:prstGeom>
        </p:spPr>
      </p:pic>
      <p:sp>
        <p:nvSpPr>
          <p:cNvPr id="3" name="object 3"/>
          <p:cNvSpPr txBox="1">
            <a:spLocks noGrp="1"/>
          </p:cNvSpPr>
          <p:nvPr>
            <p:ph type="title"/>
          </p:nvPr>
        </p:nvSpPr>
        <p:spPr>
          <a:xfrm>
            <a:off x="1982885" y="68580"/>
            <a:ext cx="7188200" cy="695960"/>
          </a:xfrm>
          <a:prstGeom prst="rect">
            <a:avLst/>
          </a:prstGeom>
        </p:spPr>
        <p:txBody>
          <a:bodyPr vert="horz" wrap="square" lIns="0" tIns="12700" rIns="0" bIns="0" rtlCol="0" anchor="ctr">
            <a:spAutoFit/>
          </a:bodyPr>
          <a:lstStyle/>
          <a:p>
            <a:pPr marL="12700">
              <a:lnSpc>
                <a:spcPct val="100000"/>
              </a:lnSpc>
              <a:spcBef>
                <a:spcPts val="100"/>
              </a:spcBef>
            </a:pPr>
            <a:r>
              <a:rPr sz="4400" spc="-10" dirty="0">
                <a:latin typeface="Calibri Light"/>
                <a:cs typeface="Calibri Light"/>
              </a:rPr>
              <a:t>“</a:t>
            </a:r>
            <a:r>
              <a:rPr sz="4400" dirty="0"/>
              <a:t>なんたらフォールド</a:t>
            </a:r>
            <a:r>
              <a:rPr sz="4400" spc="-10" dirty="0">
                <a:latin typeface="Calibri Light"/>
                <a:cs typeface="Calibri Light"/>
              </a:rPr>
              <a:t>”</a:t>
            </a:r>
            <a:r>
              <a:rPr sz="4400" spc="-20" dirty="0"/>
              <a:t>の登場</a:t>
            </a:r>
            <a:endParaRPr sz="4400">
              <a:latin typeface="Calibri Light"/>
              <a:cs typeface="Calibri Light"/>
            </a:endParaRPr>
          </a:p>
        </p:txBody>
      </p:sp>
      <p:sp>
        <p:nvSpPr>
          <p:cNvPr id="4" name="object 4"/>
          <p:cNvSpPr txBox="1"/>
          <p:nvPr/>
        </p:nvSpPr>
        <p:spPr>
          <a:xfrm>
            <a:off x="1802768" y="2315972"/>
            <a:ext cx="1356995" cy="1391285"/>
          </a:xfrm>
          <a:prstGeom prst="rect">
            <a:avLst/>
          </a:prstGeom>
        </p:spPr>
        <p:txBody>
          <a:bodyPr vert="horz" wrap="square" lIns="0" tIns="12700" rIns="0" bIns="0" rtlCol="0">
            <a:spAutoFit/>
          </a:bodyPr>
          <a:lstStyle/>
          <a:p>
            <a:pPr marL="297815" indent="-285115">
              <a:lnSpc>
                <a:spcPts val="2125"/>
              </a:lnSpc>
              <a:spcBef>
                <a:spcPts val="100"/>
              </a:spcBef>
              <a:buFont typeface="Arial"/>
              <a:buChar char="•"/>
              <a:tabLst>
                <a:tab pos="297815" algn="l"/>
              </a:tabLst>
            </a:pPr>
            <a:r>
              <a:rPr spc="-10" dirty="0">
                <a:solidFill>
                  <a:srgbClr val="FF0000"/>
                </a:solidFill>
                <a:latin typeface="Calibri"/>
                <a:cs typeface="Calibri"/>
              </a:rPr>
              <a:t>AlphaFold2</a:t>
            </a:r>
            <a:endParaRPr>
              <a:latin typeface="Calibri"/>
              <a:cs typeface="Calibri"/>
            </a:endParaRPr>
          </a:p>
          <a:p>
            <a:pPr marL="297815" indent="-285115">
              <a:lnSpc>
                <a:spcPts val="2125"/>
              </a:lnSpc>
              <a:buFont typeface="Arial"/>
              <a:buChar char="•"/>
              <a:tabLst>
                <a:tab pos="297815" algn="l"/>
              </a:tabLst>
            </a:pPr>
            <a:r>
              <a:rPr u="sng" spc="-10" dirty="0">
                <a:solidFill>
                  <a:srgbClr val="0070C0"/>
                </a:solidFill>
                <a:uFill>
                  <a:solidFill>
                    <a:srgbClr val="0070C0"/>
                  </a:solidFill>
                </a:uFill>
                <a:latin typeface="Calibri"/>
                <a:cs typeface="Calibri"/>
              </a:rPr>
              <a:t>ColabFold</a:t>
            </a:r>
            <a:endParaRPr>
              <a:latin typeface="Calibri"/>
              <a:cs typeface="Calibri"/>
            </a:endParaRPr>
          </a:p>
          <a:p>
            <a:pPr marL="297815" indent="-285115">
              <a:spcBef>
                <a:spcPts val="45"/>
              </a:spcBef>
              <a:buFont typeface="Arial"/>
              <a:buChar char="•"/>
              <a:tabLst>
                <a:tab pos="297815" algn="l"/>
              </a:tabLst>
            </a:pPr>
            <a:r>
              <a:rPr spc="-10" dirty="0">
                <a:latin typeface="Calibri"/>
                <a:cs typeface="Calibri"/>
              </a:rPr>
              <a:t>FastFold</a:t>
            </a:r>
            <a:endParaRPr>
              <a:latin typeface="Calibri"/>
              <a:cs typeface="Calibri"/>
            </a:endParaRPr>
          </a:p>
          <a:p>
            <a:pPr marL="297815" indent="-285115">
              <a:lnSpc>
                <a:spcPts val="2125"/>
              </a:lnSpc>
              <a:spcBef>
                <a:spcPts val="50"/>
              </a:spcBef>
              <a:buFont typeface="Arial"/>
              <a:buChar char="•"/>
              <a:tabLst>
                <a:tab pos="297815" algn="l"/>
              </a:tabLst>
            </a:pPr>
            <a:r>
              <a:rPr spc="-10" dirty="0">
                <a:latin typeface="Calibri"/>
                <a:cs typeface="Calibri"/>
              </a:rPr>
              <a:t>HelixFold</a:t>
            </a:r>
            <a:endParaRPr>
              <a:latin typeface="Calibri"/>
              <a:cs typeface="Calibri"/>
            </a:endParaRPr>
          </a:p>
          <a:p>
            <a:pPr marL="297815" indent="-285115">
              <a:lnSpc>
                <a:spcPts val="2125"/>
              </a:lnSpc>
              <a:buFont typeface="Arial"/>
              <a:buChar char="•"/>
              <a:tabLst>
                <a:tab pos="297815" algn="l"/>
              </a:tabLst>
            </a:pPr>
            <a:r>
              <a:rPr spc="-20" dirty="0">
                <a:latin typeface="Calibri"/>
                <a:cs typeface="Calibri"/>
              </a:rPr>
              <a:t>MEGA-Fold</a:t>
            </a:r>
            <a:endParaRPr>
              <a:latin typeface="Calibri"/>
              <a:cs typeface="Calibri"/>
            </a:endParaRPr>
          </a:p>
        </p:txBody>
      </p:sp>
      <p:sp>
        <p:nvSpPr>
          <p:cNvPr id="5" name="object 5"/>
          <p:cNvSpPr txBox="1"/>
          <p:nvPr/>
        </p:nvSpPr>
        <p:spPr>
          <a:xfrm>
            <a:off x="5516411" y="845820"/>
            <a:ext cx="3396615" cy="576580"/>
          </a:xfrm>
          <a:prstGeom prst="rect">
            <a:avLst/>
          </a:prstGeom>
        </p:spPr>
        <p:txBody>
          <a:bodyPr vert="horz" wrap="square" lIns="0" tIns="12700" rIns="0" bIns="0" rtlCol="0">
            <a:spAutoFit/>
          </a:bodyPr>
          <a:lstStyle/>
          <a:p>
            <a:pPr marL="12700">
              <a:spcBef>
                <a:spcPts val="100"/>
              </a:spcBef>
            </a:pPr>
            <a:r>
              <a:rPr sz="2000" dirty="0">
                <a:latin typeface="Calibri"/>
                <a:cs typeface="Calibri"/>
              </a:rPr>
              <a:t>A</a:t>
            </a:r>
            <a:r>
              <a:rPr sz="2000" spc="-50" dirty="0">
                <a:latin typeface="Calibri"/>
                <a:cs typeface="Calibri"/>
              </a:rPr>
              <a:t> </a:t>
            </a:r>
            <a:r>
              <a:rPr sz="2000" dirty="0">
                <a:latin typeface="Calibri"/>
                <a:cs typeface="Calibri"/>
              </a:rPr>
              <a:t>collection</a:t>
            </a:r>
            <a:r>
              <a:rPr sz="2000" spc="-50" dirty="0">
                <a:latin typeface="Calibri"/>
                <a:cs typeface="Calibri"/>
              </a:rPr>
              <a:t> </a:t>
            </a:r>
            <a:r>
              <a:rPr sz="2000" dirty="0">
                <a:latin typeface="Calibri"/>
                <a:cs typeface="Calibri"/>
              </a:rPr>
              <a:t>of</a:t>
            </a:r>
            <a:r>
              <a:rPr sz="2000" spc="-45" dirty="0">
                <a:latin typeface="Calibri"/>
                <a:cs typeface="Calibri"/>
              </a:rPr>
              <a:t> </a:t>
            </a:r>
            <a:r>
              <a:rPr sz="2000" dirty="0">
                <a:latin typeface="Calibri"/>
                <a:cs typeface="Calibri"/>
              </a:rPr>
              <a:t>*fold*</a:t>
            </a:r>
            <a:r>
              <a:rPr sz="2000" spc="-45" dirty="0">
                <a:latin typeface="Calibri"/>
                <a:cs typeface="Calibri"/>
              </a:rPr>
              <a:t> </a:t>
            </a:r>
            <a:r>
              <a:rPr sz="2000" spc="-20" dirty="0">
                <a:latin typeface="Calibri"/>
                <a:cs typeface="Calibri"/>
              </a:rPr>
              <a:t>tools</a:t>
            </a:r>
            <a:endParaRPr sz="2000">
              <a:latin typeface="Calibri"/>
              <a:cs typeface="Calibri"/>
            </a:endParaRPr>
          </a:p>
          <a:p>
            <a:pPr marL="12700">
              <a:spcBef>
                <a:spcPts val="15"/>
              </a:spcBef>
            </a:pPr>
            <a:r>
              <a:rPr sz="1600" spc="-10" dirty="0">
                <a:latin typeface="Calibri"/>
                <a:cs typeface="Calibri"/>
              </a:rPr>
              <a:t>https://github.com/biolists/folding_tools</a:t>
            </a:r>
            <a:endParaRPr sz="1600">
              <a:latin typeface="Calibri"/>
              <a:cs typeface="Calibri"/>
            </a:endParaRPr>
          </a:p>
        </p:txBody>
      </p:sp>
      <p:sp>
        <p:nvSpPr>
          <p:cNvPr id="6" name="object 6"/>
          <p:cNvSpPr txBox="1"/>
          <p:nvPr/>
        </p:nvSpPr>
        <p:spPr>
          <a:xfrm>
            <a:off x="1802768" y="1398523"/>
            <a:ext cx="2922905" cy="793750"/>
          </a:xfrm>
          <a:prstGeom prst="rect">
            <a:avLst/>
          </a:prstGeom>
        </p:spPr>
        <p:txBody>
          <a:bodyPr vert="horz" wrap="square" lIns="0" tIns="12700" rIns="0" bIns="0" rtlCol="0">
            <a:spAutoFit/>
          </a:bodyPr>
          <a:lstStyle/>
          <a:p>
            <a:pPr marR="5080" algn="r">
              <a:lnSpc>
                <a:spcPts val="1980"/>
              </a:lnSpc>
              <a:spcBef>
                <a:spcPts val="100"/>
              </a:spcBef>
            </a:pPr>
            <a:r>
              <a:rPr spc="-10" dirty="0">
                <a:latin typeface="Calibri"/>
                <a:cs typeface="Calibri"/>
              </a:rPr>
              <a:t>2022.11.22</a:t>
            </a:r>
            <a:r>
              <a:rPr spc="-25" dirty="0">
                <a:latin typeface="游ゴシック"/>
                <a:cs typeface="游ゴシック"/>
              </a:rPr>
              <a:t>現在</a:t>
            </a:r>
            <a:endParaRPr>
              <a:latin typeface="游ゴシック"/>
              <a:cs typeface="游ゴシック"/>
            </a:endParaRPr>
          </a:p>
          <a:p>
            <a:pPr marL="12700">
              <a:lnSpc>
                <a:spcPts val="1945"/>
              </a:lnSpc>
            </a:pPr>
            <a:r>
              <a:rPr spc="-20" dirty="0">
                <a:latin typeface="Calibri"/>
                <a:cs typeface="Calibri"/>
              </a:rPr>
              <a:t>MSA-</a:t>
            </a:r>
            <a:r>
              <a:rPr spc="-10" dirty="0">
                <a:latin typeface="Calibri"/>
                <a:cs typeface="Calibri"/>
              </a:rPr>
              <a:t>based</a:t>
            </a:r>
            <a:endParaRPr>
              <a:latin typeface="Calibri"/>
              <a:cs typeface="Calibri"/>
            </a:endParaRPr>
          </a:p>
          <a:p>
            <a:pPr marR="9525" algn="r">
              <a:lnSpc>
                <a:spcPts val="2125"/>
              </a:lnSpc>
            </a:pPr>
            <a:r>
              <a:rPr dirty="0">
                <a:latin typeface="Calibri"/>
                <a:cs typeface="Calibri"/>
              </a:rPr>
              <a:t>(Multiple</a:t>
            </a:r>
            <a:r>
              <a:rPr spc="-55" dirty="0">
                <a:latin typeface="Calibri"/>
                <a:cs typeface="Calibri"/>
              </a:rPr>
              <a:t> </a:t>
            </a:r>
            <a:r>
              <a:rPr dirty="0">
                <a:latin typeface="Calibri"/>
                <a:cs typeface="Calibri"/>
              </a:rPr>
              <a:t>Sequence</a:t>
            </a:r>
            <a:r>
              <a:rPr spc="-55" dirty="0">
                <a:latin typeface="Calibri"/>
                <a:cs typeface="Calibri"/>
              </a:rPr>
              <a:t> </a:t>
            </a:r>
            <a:r>
              <a:rPr spc="-10" dirty="0">
                <a:latin typeface="Calibri"/>
                <a:cs typeface="Calibri"/>
              </a:rPr>
              <a:t>Alignment)</a:t>
            </a:r>
            <a:endParaRPr>
              <a:latin typeface="Calibri"/>
              <a:cs typeface="Calibri"/>
            </a:endParaRPr>
          </a:p>
        </p:txBody>
      </p:sp>
      <p:sp>
        <p:nvSpPr>
          <p:cNvPr id="7" name="object 7"/>
          <p:cNvSpPr txBox="1"/>
          <p:nvPr/>
        </p:nvSpPr>
        <p:spPr>
          <a:xfrm>
            <a:off x="5237073" y="1627124"/>
            <a:ext cx="2437130" cy="2360295"/>
          </a:xfrm>
          <a:prstGeom prst="rect">
            <a:avLst/>
          </a:prstGeom>
        </p:spPr>
        <p:txBody>
          <a:bodyPr vert="horz" wrap="square" lIns="0" tIns="12700" rIns="0" bIns="0" rtlCol="0">
            <a:spAutoFit/>
          </a:bodyPr>
          <a:lstStyle/>
          <a:p>
            <a:pPr marL="12700">
              <a:lnSpc>
                <a:spcPts val="2125"/>
              </a:lnSpc>
              <a:spcBef>
                <a:spcPts val="100"/>
              </a:spcBef>
            </a:pPr>
            <a:r>
              <a:rPr spc="-10" dirty="0">
                <a:latin typeface="Calibri"/>
                <a:cs typeface="Calibri"/>
              </a:rPr>
              <a:t>pLM-based</a:t>
            </a:r>
            <a:endParaRPr>
              <a:latin typeface="Calibri"/>
              <a:cs typeface="Calibri"/>
            </a:endParaRPr>
          </a:p>
          <a:p>
            <a:pPr marL="12700">
              <a:lnSpc>
                <a:spcPts val="2125"/>
              </a:lnSpc>
            </a:pPr>
            <a:r>
              <a:rPr dirty="0">
                <a:solidFill>
                  <a:srgbClr val="C00000"/>
                </a:solidFill>
                <a:latin typeface="Calibri"/>
                <a:cs typeface="Calibri"/>
              </a:rPr>
              <a:t>(protein</a:t>
            </a:r>
            <a:r>
              <a:rPr spc="-80" dirty="0">
                <a:solidFill>
                  <a:srgbClr val="C00000"/>
                </a:solidFill>
                <a:latin typeface="Calibri"/>
                <a:cs typeface="Calibri"/>
              </a:rPr>
              <a:t> </a:t>
            </a:r>
            <a:r>
              <a:rPr dirty="0">
                <a:solidFill>
                  <a:srgbClr val="C00000"/>
                </a:solidFill>
                <a:latin typeface="Calibri"/>
                <a:cs typeface="Calibri"/>
              </a:rPr>
              <a:t>Language</a:t>
            </a:r>
            <a:r>
              <a:rPr spc="-75" dirty="0">
                <a:solidFill>
                  <a:srgbClr val="C00000"/>
                </a:solidFill>
                <a:latin typeface="Calibri"/>
                <a:cs typeface="Calibri"/>
              </a:rPr>
              <a:t> </a:t>
            </a:r>
            <a:r>
              <a:rPr spc="-10" dirty="0">
                <a:solidFill>
                  <a:srgbClr val="C00000"/>
                </a:solidFill>
                <a:latin typeface="Calibri"/>
                <a:cs typeface="Calibri"/>
              </a:rPr>
              <a:t>Model)</a:t>
            </a:r>
            <a:endParaRPr>
              <a:latin typeface="Calibri"/>
              <a:cs typeface="Calibri"/>
            </a:endParaRPr>
          </a:p>
          <a:p>
            <a:pPr marL="572135" indent="-285750">
              <a:lnSpc>
                <a:spcPts val="2125"/>
              </a:lnSpc>
              <a:spcBef>
                <a:spcPts val="1175"/>
              </a:spcBef>
              <a:buFont typeface="Arial"/>
              <a:buChar char="•"/>
              <a:tabLst>
                <a:tab pos="572135" algn="l"/>
              </a:tabLst>
            </a:pPr>
            <a:r>
              <a:rPr spc="-10" dirty="0">
                <a:solidFill>
                  <a:srgbClr val="FF40FF"/>
                </a:solidFill>
                <a:latin typeface="Calibri"/>
                <a:cs typeface="Calibri"/>
              </a:rPr>
              <a:t>ESM-</a:t>
            </a:r>
            <a:r>
              <a:rPr spc="-20" dirty="0">
                <a:solidFill>
                  <a:srgbClr val="FF40FF"/>
                </a:solidFill>
                <a:latin typeface="Calibri"/>
                <a:cs typeface="Calibri"/>
              </a:rPr>
              <a:t>Fold</a:t>
            </a:r>
            <a:endParaRPr>
              <a:latin typeface="Calibri"/>
              <a:cs typeface="Calibri"/>
            </a:endParaRPr>
          </a:p>
          <a:p>
            <a:pPr marL="572135" indent="-285750">
              <a:lnSpc>
                <a:spcPts val="2125"/>
              </a:lnSpc>
              <a:buFont typeface="Arial"/>
              <a:buChar char="•"/>
              <a:tabLst>
                <a:tab pos="572135" algn="l"/>
              </a:tabLst>
            </a:pPr>
            <a:r>
              <a:rPr spc="-10" dirty="0">
                <a:latin typeface="Calibri"/>
                <a:cs typeface="Calibri"/>
              </a:rPr>
              <a:t>EMBER3D</a:t>
            </a:r>
            <a:endParaRPr>
              <a:latin typeface="Calibri"/>
              <a:cs typeface="Calibri"/>
            </a:endParaRPr>
          </a:p>
          <a:p>
            <a:pPr marL="572135" indent="-285750">
              <a:spcBef>
                <a:spcPts val="50"/>
              </a:spcBef>
              <a:buFont typeface="Arial"/>
              <a:buChar char="•"/>
              <a:tabLst>
                <a:tab pos="572135" algn="l"/>
              </a:tabLst>
            </a:pPr>
            <a:r>
              <a:rPr spc="-10" dirty="0">
                <a:latin typeface="Calibri"/>
                <a:cs typeface="Calibri"/>
              </a:rPr>
              <a:t>HelixFold-single</a:t>
            </a:r>
            <a:endParaRPr>
              <a:latin typeface="Calibri"/>
              <a:cs typeface="Calibri"/>
            </a:endParaRPr>
          </a:p>
          <a:p>
            <a:pPr marL="572135" indent="-285750">
              <a:lnSpc>
                <a:spcPts val="2125"/>
              </a:lnSpc>
              <a:spcBef>
                <a:spcPts val="45"/>
              </a:spcBef>
              <a:buFont typeface="Arial"/>
              <a:buChar char="•"/>
              <a:tabLst>
                <a:tab pos="572135" algn="l"/>
              </a:tabLst>
            </a:pPr>
            <a:r>
              <a:rPr spc="-10" dirty="0">
                <a:latin typeface="Calibri"/>
                <a:cs typeface="Calibri"/>
              </a:rPr>
              <a:t>IgFold</a:t>
            </a:r>
            <a:endParaRPr>
              <a:latin typeface="Calibri"/>
              <a:cs typeface="Calibri"/>
            </a:endParaRPr>
          </a:p>
          <a:p>
            <a:pPr marL="572135" indent="-285750">
              <a:lnSpc>
                <a:spcPts val="2125"/>
              </a:lnSpc>
              <a:buFont typeface="Arial"/>
              <a:buChar char="•"/>
              <a:tabLst>
                <a:tab pos="572135" algn="l"/>
              </a:tabLst>
            </a:pPr>
            <a:r>
              <a:rPr spc="-10" dirty="0">
                <a:solidFill>
                  <a:srgbClr val="FF40FF"/>
                </a:solidFill>
                <a:latin typeface="Calibri"/>
                <a:cs typeface="Calibri"/>
              </a:rPr>
              <a:t>OmegaFold</a:t>
            </a:r>
            <a:endParaRPr>
              <a:latin typeface="Calibri"/>
              <a:cs typeface="Calibri"/>
            </a:endParaRPr>
          </a:p>
          <a:p>
            <a:pPr marL="572135" indent="-285750">
              <a:spcBef>
                <a:spcPts val="50"/>
              </a:spcBef>
              <a:buFont typeface="Arial"/>
              <a:buChar char="•"/>
              <a:tabLst>
                <a:tab pos="572135" algn="l"/>
              </a:tabLst>
            </a:pPr>
            <a:r>
              <a:rPr spc="-20" dirty="0">
                <a:latin typeface="Calibri"/>
                <a:cs typeface="Calibri"/>
              </a:rPr>
              <a:t>RGN2</a:t>
            </a:r>
            <a:endParaRPr>
              <a:latin typeface="Calibri"/>
              <a:cs typeface="Calibri"/>
            </a:endParaRPr>
          </a:p>
        </p:txBody>
      </p:sp>
      <p:sp>
        <p:nvSpPr>
          <p:cNvPr id="8" name="object 8"/>
          <p:cNvSpPr txBox="1"/>
          <p:nvPr/>
        </p:nvSpPr>
        <p:spPr>
          <a:xfrm>
            <a:off x="1896765" y="914907"/>
            <a:ext cx="2425700" cy="452120"/>
          </a:xfrm>
          <a:prstGeom prst="rect">
            <a:avLst/>
          </a:prstGeom>
        </p:spPr>
        <p:txBody>
          <a:bodyPr vert="horz" wrap="square" lIns="0" tIns="12700" rIns="0" bIns="0" rtlCol="0">
            <a:spAutoFit/>
          </a:bodyPr>
          <a:lstStyle/>
          <a:p>
            <a:pPr marL="12700">
              <a:spcBef>
                <a:spcPts val="100"/>
              </a:spcBef>
            </a:pPr>
            <a:r>
              <a:rPr sz="2800" dirty="0">
                <a:solidFill>
                  <a:srgbClr val="002060"/>
                </a:solidFill>
                <a:latin typeface="Calibri"/>
                <a:cs typeface="Calibri"/>
              </a:rPr>
              <a:t>List</a:t>
            </a:r>
            <a:r>
              <a:rPr sz="2800" spc="-35" dirty="0">
                <a:solidFill>
                  <a:srgbClr val="002060"/>
                </a:solidFill>
                <a:latin typeface="Calibri"/>
                <a:cs typeface="Calibri"/>
              </a:rPr>
              <a:t> </a:t>
            </a:r>
            <a:r>
              <a:rPr sz="2800" dirty="0">
                <a:solidFill>
                  <a:srgbClr val="002060"/>
                </a:solidFill>
                <a:latin typeface="Calibri"/>
                <a:cs typeface="Calibri"/>
              </a:rPr>
              <a:t>of</a:t>
            </a:r>
            <a:r>
              <a:rPr sz="2800" spc="-35" dirty="0">
                <a:solidFill>
                  <a:srgbClr val="002060"/>
                </a:solidFill>
                <a:latin typeface="Calibri"/>
                <a:cs typeface="Calibri"/>
              </a:rPr>
              <a:t> </a:t>
            </a:r>
            <a:r>
              <a:rPr sz="2800" spc="-10" dirty="0">
                <a:solidFill>
                  <a:srgbClr val="002060"/>
                </a:solidFill>
                <a:latin typeface="Calibri"/>
                <a:cs typeface="Calibri"/>
              </a:rPr>
              <a:t>Predictors</a:t>
            </a:r>
            <a:endParaRPr sz="2800">
              <a:latin typeface="Calibri"/>
              <a:cs typeface="Calibri"/>
            </a:endParaRPr>
          </a:p>
        </p:txBody>
      </p:sp>
      <p:sp>
        <p:nvSpPr>
          <p:cNvPr id="9" name="object 9"/>
          <p:cNvSpPr txBox="1"/>
          <p:nvPr/>
        </p:nvSpPr>
        <p:spPr>
          <a:xfrm>
            <a:off x="8283321" y="4683252"/>
            <a:ext cx="2011045" cy="1367790"/>
          </a:xfrm>
          <a:prstGeom prst="rect">
            <a:avLst/>
          </a:prstGeom>
        </p:spPr>
        <p:txBody>
          <a:bodyPr vert="horz" wrap="square" lIns="0" tIns="12700" rIns="0" bIns="0" rtlCol="0">
            <a:spAutoFit/>
          </a:bodyPr>
          <a:lstStyle/>
          <a:p>
            <a:pPr marL="12700">
              <a:spcBef>
                <a:spcPts val="100"/>
              </a:spcBef>
            </a:pPr>
            <a:r>
              <a:rPr sz="1400" spc="-15" dirty="0">
                <a:solidFill>
                  <a:srgbClr val="00B050"/>
                </a:solidFill>
                <a:latin typeface="游ゴシック"/>
                <a:cs typeface="游ゴシック"/>
              </a:rPr>
              <a:t>結晶構造</a:t>
            </a:r>
            <a:endParaRPr sz="1400">
              <a:latin typeface="游ゴシック"/>
              <a:cs typeface="游ゴシック"/>
            </a:endParaRPr>
          </a:p>
          <a:p>
            <a:pPr marL="469900" marR="5080" indent="-457200">
              <a:lnSpc>
                <a:spcPct val="101400"/>
              </a:lnSpc>
            </a:pPr>
            <a:r>
              <a:rPr sz="1400" dirty="0">
                <a:solidFill>
                  <a:srgbClr val="0070C0"/>
                </a:solidFill>
                <a:latin typeface="Calibri"/>
                <a:cs typeface="Calibri"/>
              </a:rPr>
              <a:t>ColabFold</a:t>
            </a:r>
            <a:r>
              <a:rPr sz="1400" spc="-60" dirty="0">
                <a:solidFill>
                  <a:srgbClr val="0070C0"/>
                </a:solidFill>
                <a:latin typeface="Calibri"/>
                <a:cs typeface="Calibri"/>
              </a:rPr>
              <a:t> </a:t>
            </a:r>
            <a:r>
              <a:rPr sz="1400" dirty="0">
                <a:solidFill>
                  <a:srgbClr val="0070C0"/>
                </a:solidFill>
                <a:latin typeface="Calibri"/>
                <a:cs typeface="Calibri"/>
              </a:rPr>
              <a:t>(AF2+</a:t>
            </a:r>
            <a:r>
              <a:rPr sz="1400" spc="-60" dirty="0">
                <a:solidFill>
                  <a:srgbClr val="0070C0"/>
                </a:solidFill>
                <a:latin typeface="Calibri"/>
                <a:cs typeface="Calibri"/>
              </a:rPr>
              <a:t> </a:t>
            </a:r>
            <a:r>
              <a:rPr sz="1400" spc="-10" dirty="0">
                <a:solidFill>
                  <a:srgbClr val="0070C0"/>
                </a:solidFill>
                <a:latin typeface="Calibri"/>
                <a:cs typeface="Calibri"/>
              </a:rPr>
              <a:t>MMseqs2) </a:t>
            </a:r>
            <a:r>
              <a:rPr sz="1400" dirty="0">
                <a:solidFill>
                  <a:srgbClr val="0070C0"/>
                </a:solidFill>
                <a:latin typeface="Calibri"/>
                <a:cs typeface="Calibri"/>
              </a:rPr>
              <a:t>Cα</a:t>
            </a:r>
            <a:r>
              <a:rPr sz="1400" spc="-25" dirty="0">
                <a:solidFill>
                  <a:srgbClr val="0070C0"/>
                </a:solidFill>
                <a:latin typeface="Calibri"/>
                <a:cs typeface="Calibri"/>
              </a:rPr>
              <a:t> </a:t>
            </a:r>
            <a:r>
              <a:rPr sz="1400" dirty="0">
                <a:solidFill>
                  <a:srgbClr val="0070C0"/>
                </a:solidFill>
                <a:latin typeface="Calibri"/>
                <a:cs typeface="Calibri"/>
              </a:rPr>
              <a:t>RMSD</a:t>
            </a:r>
            <a:r>
              <a:rPr sz="1400" spc="-30" dirty="0">
                <a:solidFill>
                  <a:srgbClr val="0070C0"/>
                </a:solidFill>
                <a:latin typeface="Calibri"/>
                <a:cs typeface="Calibri"/>
              </a:rPr>
              <a:t> </a:t>
            </a:r>
            <a:r>
              <a:rPr sz="1400" dirty="0">
                <a:solidFill>
                  <a:srgbClr val="0070C0"/>
                </a:solidFill>
                <a:latin typeface="Calibri"/>
                <a:cs typeface="Calibri"/>
              </a:rPr>
              <a:t>=</a:t>
            </a:r>
            <a:r>
              <a:rPr sz="1400" spc="-30" dirty="0">
                <a:solidFill>
                  <a:srgbClr val="0070C0"/>
                </a:solidFill>
                <a:latin typeface="Calibri"/>
                <a:cs typeface="Calibri"/>
              </a:rPr>
              <a:t> </a:t>
            </a:r>
            <a:r>
              <a:rPr sz="1400" dirty="0">
                <a:solidFill>
                  <a:srgbClr val="0070C0"/>
                </a:solidFill>
                <a:latin typeface="Calibri"/>
                <a:cs typeface="Calibri"/>
              </a:rPr>
              <a:t>0.373</a:t>
            </a:r>
            <a:r>
              <a:rPr sz="1400" spc="-20" dirty="0">
                <a:solidFill>
                  <a:srgbClr val="0070C0"/>
                </a:solidFill>
                <a:latin typeface="Calibri"/>
                <a:cs typeface="Calibri"/>
              </a:rPr>
              <a:t> </a:t>
            </a:r>
            <a:r>
              <a:rPr sz="1400" spc="-50" dirty="0">
                <a:solidFill>
                  <a:srgbClr val="0070C0"/>
                </a:solidFill>
                <a:latin typeface="Calibri"/>
                <a:cs typeface="Calibri"/>
              </a:rPr>
              <a:t>Å</a:t>
            </a:r>
            <a:endParaRPr sz="1400">
              <a:latin typeface="Calibri"/>
              <a:cs typeface="Calibri"/>
            </a:endParaRPr>
          </a:p>
          <a:p>
            <a:pPr marL="12700">
              <a:lnSpc>
                <a:spcPts val="1645"/>
              </a:lnSpc>
              <a:spcBef>
                <a:spcPts val="25"/>
              </a:spcBef>
            </a:pPr>
            <a:r>
              <a:rPr sz="1400" spc="-10" dirty="0">
                <a:solidFill>
                  <a:srgbClr val="FF40FF"/>
                </a:solidFill>
                <a:latin typeface="Calibri"/>
                <a:cs typeface="Calibri"/>
              </a:rPr>
              <a:t>OmegaFold</a:t>
            </a:r>
            <a:r>
              <a:rPr sz="1400" spc="-20" dirty="0">
                <a:solidFill>
                  <a:srgbClr val="FF40FF"/>
                </a:solidFill>
                <a:latin typeface="Calibri"/>
                <a:cs typeface="Calibri"/>
              </a:rPr>
              <a:t> Colab</a:t>
            </a:r>
            <a:endParaRPr sz="1400">
              <a:latin typeface="Calibri"/>
              <a:cs typeface="Calibri"/>
            </a:endParaRPr>
          </a:p>
          <a:p>
            <a:pPr marL="469900">
              <a:lnSpc>
                <a:spcPts val="1645"/>
              </a:lnSpc>
            </a:pPr>
            <a:r>
              <a:rPr sz="1400" dirty="0">
                <a:solidFill>
                  <a:srgbClr val="FF40FF"/>
                </a:solidFill>
                <a:latin typeface="Calibri"/>
                <a:cs typeface="Calibri"/>
              </a:rPr>
              <a:t>Cα</a:t>
            </a:r>
            <a:r>
              <a:rPr sz="1400" spc="-25" dirty="0">
                <a:solidFill>
                  <a:srgbClr val="FF40FF"/>
                </a:solidFill>
                <a:latin typeface="Calibri"/>
                <a:cs typeface="Calibri"/>
              </a:rPr>
              <a:t> </a:t>
            </a:r>
            <a:r>
              <a:rPr sz="1400" dirty="0">
                <a:solidFill>
                  <a:srgbClr val="FF40FF"/>
                </a:solidFill>
                <a:latin typeface="Calibri"/>
                <a:cs typeface="Calibri"/>
              </a:rPr>
              <a:t>RMSD</a:t>
            </a:r>
            <a:r>
              <a:rPr sz="1400" spc="-30" dirty="0">
                <a:solidFill>
                  <a:srgbClr val="FF40FF"/>
                </a:solidFill>
                <a:latin typeface="Calibri"/>
                <a:cs typeface="Calibri"/>
              </a:rPr>
              <a:t> </a:t>
            </a:r>
            <a:r>
              <a:rPr sz="1400" dirty="0">
                <a:solidFill>
                  <a:srgbClr val="FF40FF"/>
                </a:solidFill>
                <a:latin typeface="Calibri"/>
                <a:cs typeface="Calibri"/>
              </a:rPr>
              <a:t>=</a:t>
            </a:r>
            <a:r>
              <a:rPr sz="1400" spc="-30" dirty="0">
                <a:solidFill>
                  <a:srgbClr val="FF40FF"/>
                </a:solidFill>
                <a:latin typeface="Calibri"/>
                <a:cs typeface="Calibri"/>
              </a:rPr>
              <a:t> </a:t>
            </a:r>
            <a:r>
              <a:rPr sz="1400" dirty="0">
                <a:solidFill>
                  <a:srgbClr val="FF40FF"/>
                </a:solidFill>
                <a:latin typeface="Calibri"/>
                <a:cs typeface="Calibri"/>
              </a:rPr>
              <a:t>0.405</a:t>
            </a:r>
            <a:r>
              <a:rPr sz="1400" spc="-20" dirty="0">
                <a:solidFill>
                  <a:srgbClr val="FF40FF"/>
                </a:solidFill>
                <a:latin typeface="Calibri"/>
                <a:cs typeface="Calibri"/>
              </a:rPr>
              <a:t> </a:t>
            </a:r>
            <a:r>
              <a:rPr sz="1400" spc="-50" dirty="0">
                <a:solidFill>
                  <a:srgbClr val="FF40FF"/>
                </a:solidFill>
                <a:latin typeface="Calibri"/>
                <a:cs typeface="Calibri"/>
              </a:rPr>
              <a:t>Å</a:t>
            </a:r>
            <a:endParaRPr sz="1400">
              <a:latin typeface="Calibri"/>
              <a:cs typeface="Calibri"/>
            </a:endParaRPr>
          </a:p>
          <a:p>
            <a:pPr marL="469900">
              <a:spcBef>
                <a:spcPts val="5"/>
              </a:spcBef>
            </a:pPr>
            <a:r>
              <a:rPr b="1" spc="-10" dirty="0">
                <a:solidFill>
                  <a:srgbClr val="FF40FF"/>
                </a:solidFill>
                <a:latin typeface="游ゴシック"/>
                <a:cs typeface="游ゴシック"/>
              </a:rPr>
              <a:t>圧倒的に速い</a:t>
            </a:r>
            <a:endParaRPr>
              <a:latin typeface="游ゴシック"/>
              <a:cs typeface="游ゴシック"/>
            </a:endParaRPr>
          </a:p>
        </p:txBody>
      </p:sp>
      <p:sp>
        <p:nvSpPr>
          <p:cNvPr id="10" name="object 10"/>
          <p:cNvSpPr txBox="1"/>
          <p:nvPr/>
        </p:nvSpPr>
        <p:spPr>
          <a:xfrm>
            <a:off x="8283321" y="1627124"/>
            <a:ext cx="2279015" cy="1411605"/>
          </a:xfrm>
          <a:prstGeom prst="rect">
            <a:avLst/>
          </a:prstGeom>
        </p:spPr>
        <p:txBody>
          <a:bodyPr vert="horz" wrap="square" lIns="0" tIns="12700" rIns="0" bIns="0" rtlCol="0">
            <a:spAutoFit/>
          </a:bodyPr>
          <a:lstStyle/>
          <a:p>
            <a:pPr marL="12700">
              <a:spcBef>
                <a:spcPts val="100"/>
              </a:spcBef>
            </a:pPr>
            <a:r>
              <a:rPr spc="-10" dirty="0">
                <a:latin typeface="Calibri"/>
                <a:cs typeface="Calibri"/>
              </a:rPr>
              <a:t>Other</a:t>
            </a:r>
            <a:endParaRPr>
              <a:latin typeface="Calibri"/>
              <a:cs typeface="Calibri"/>
            </a:endParaRPr>
          </a:p>
          <a:p>
            <a:pPr>
              <a:spcBef>
                <a:spcPts val="1065"/>
              </a:spcBef>
            </a:pPr>
            <a:endParaRPr>
              <a:latin typeface="Calibri"/>
              <a:cs typeface="Calibri"/>
            </a:endParaRPr>
          </a:p>
          <a:p>
            <a:pPr marL="417830" indent="-285750">
              <a:buFont typeface="Arial"/>
              <a:buChar char="•"/>
              <a:tabLst>
                <a:tab pos="417830" algn="l"/>
              </a:tabLst>
            </a:pPr>
            <a:r>
              <a:rPr spc="-10" dirty="0">
                <a:latin typeface="Calibri"/>
                <a:cs typeface="Calibri"/>
              </a:rPr>
              <a:t>EquiFold</a:t>
            </a:r>
            <a:endParaRPr>
              <a:latin typeface="Calibri"/>
              <a:cs typeface="Calibri"/>
            </a:endParaRPr>
          </a:p>
          <a:p>
            <a:pPr marL="309880">
              <a:lnSpc>
                <a:spcPts val="1645"/>
              </a:lnSpc>
              <a:spcBef>
                <a:spcPts val="40"/>
              </a:spcBef>
            </a:pPr>
            <a:r>
              <a:rPr sz="1400" spc="-5" dirty="0">
                <a:latin typeface="游ゴシック"/>
                <a:cs typeface="游ゴシック"/>
              </a:rPr>
              <a:t>ディフュージョンモデル</a:t>
            </a:r>
            <a:endParaRPr sz="1400">
              <a:latin typeface="游ゴシック"/>
              <a:cs typeface="游ゴシック"/>
            </a:endParaRPr>
          </a:p>
          <a:p>
            <a:pPr marL="309880">
              <a:lnSpc>
                <a:spcPts val="1645"/>
              </a:lnSpc>
            </a:pPr>
            <a:r>
              <a:rPr sz="1400" dirty="0">
                <a:latin typeface="游ゴシック"/>
                <a:cs typeface="游ゴシック"/>
              </a:rPr>
              <a:t>（抗体⽤</a:t>
            </a:r>
            <a:r>
              <a:rPr sz="1400" spc="-50" dirty="0">
                <a:latin typeface="游ゴシック"/>
                <a:cs typeface="游ゴシック"/>
              </a:rPr>
              <a:t>）</a:t>
            </a:r>
            <a:endParaRPr sz="1400">
              <a:latin typeface="游ゴシック"/>
              <a:cs typeface="游ゴシック"/>
            </a:endParaRPr>
          </a:p>
        </p:txBody>
      </p:sp>
      <p:grpSp>
        <p:nvGrpSpPr>
          <p:cNvPr id="11" name="object 11"/>
          <p:cNvGrpSpPr/>
          <p:nvPr/>
        </p:nvGrpSpPr>
        <p:grpSpPr>
          <a:xfrm>
            <a:off x="1808502" y="4281361"/>
            <a:ext cx="3717925" cy="2212975"/>
            <a:chOff x="284501" y="4281360"/>
            <a:chExt cx="3717925" cy="2212975"/>
          </a:xfrm>
        </p:grpSpPr>
        <p:pic>
          <p:nvPicPr>
            <p:cNvPr id="12" name="object 12"/>
            <p:cNvPicPr/>
            <p:nvPr/>
          </p:nvPicPr>
          <p:blipFill>
            <a:blip r:embed="rId3" cstate="print"/>
            <a:stretch>
              <a:fillRect/>
            </a:stretch>
          </p:blipFill>
          <p:spPr>
            <a:xfrm>
              <a:off x="300120" y="4290889"/>
              <a:ext cx="3686523" cy="2193589"/>
            </a:xfrm>
            <a:prstGeom prst="rect">
              <a:avLst/>
            </a:prstGeom>
          </p:spPr>
        </p:pic>
        <p:sp>
          <p:nvSpPr>
            <p:cNvPr id="13" name="object 13"/>
            <p:cNvSpPr/>
            <p:nvPr/>
          </p:nvSpPr>
          <p:spPr>
            <a:xfrm>
              <a:off x="289264" y="4286122"/>
              <a:ext cx="3708400" cy="2203450"/>
            </a:xfrm>
            <a:custGeom>
              <a:avLst/>
              <a:gdLst/>
              <a:ahLst/>
              <a:cxnLst/>
              <a:rect l="l" t="t" r="r" b="b"/>
              <a:pathLst>
                <a:path w="3708400" h="2203450">
                  <a:moveTo>
                    <a:pt x="0" y="0"/>
                  </a:moveTo>
                  <a:lnTo>
                    <a:pt x="3708234" y="0"/>
                  </a:lnTo>
                  <a:lnTo>
                    <a:pt x="3708234" y="2203113"/>
                  </a:lnTo>
                  <a:lnTo>
                    <a:pt x="0" y="2203113"/>
                  </a:lnTo>
                  <a:lnTo>
                    <a:pt x="0" y="0"/>
                  </a:lnTo>
                  <a:close/>
                </a:path>
              </a:pathLst>
            </a:custGeom>
            <a:ln w="9525">
              <a:solidFill>
                <a:srgbClr val="FF40FF"/>
              </a:solidFill>
            </a:ln>
          </p:spPr>
          <p:txBody>
            <a:bodyPr wrap="square" lIns="0" tIns="0" rIns="0" bIns="0" rtlCol="0"/>
            <a:lstStyle/>
            <a:p>
              <a:endParaRPr/>
            </a:p>
          </p:txBody>
        </p:sp>
      </p:grpSp>
      <p:sp>
        <p:nvSpPr>
          <p:cNvPr id="14" name="object 14"/>
          <p:cNvSpPr txBox="1"/>
          <p:nvPr/>
        </p:nvSpPr>
        <p:spPr>
          <a:xfrm>
            <a:off x="3313074" y="2315972"/>
            <a:ext cx="1488440" cy="1125855"/>
          </a:xfrm>
          <a:prstGeom prst="rect">
            <a:avLst/>
          </a:prstGeom>
        </p:spPr>
        <p:txBody>
          <a:bodyPr vert="horz" wrap="square" lIns="0" tIns="12700" rIns="0" bIns="0" rtlCol="0">
            <a:spAutoFit/>
          </a:bodyPr>
          <a:lstStyle/>
          <a:p>
            <a:pPr marL="297815" indent="-285115">
              <a:lnSpc>
                <a:spcPts val="2125"/>
              </a:lnSpc>
              <a:spcBef>
                <a:spcPts val="100"/>
              </a:spcBef>
              <a:buFont typeface="Arial"/>
              <a:buChar char="•"/>
              <a:tabLst>
                <a:tab pos="297815" algn="l"/>
              </a:tabLst>
            </a:pPr>
            <a:r>
              <a:rPr spc="-10" dirty="0">
                <a:latin typeface="Calibri"/>
                <a:cs typeface="Calibri"/>
              </a:rPr>
              <a:t>OpenFold</a:t>
            </a:r>
            <a:endParaRPr>
              <a:latin typeface="Calibri"/>
              <a:cs typeface="Calibri"/>
            </a:endParaRPr>
          </a:p>
          <a:p>
            <a:pPr marL="297815" indent="-285115">
              <a:lnSpc>
                <a:spcPts val="2125"/>
              </a:lnSpc>
              <a:buFont typeface="Arial"/>
              <a:buChar char="•"/>
              <a:tabLst>
                <a:tab pos="297815" algn="l"/>
              </a:tabLst>
            </a:pPr>
            <a:r>
              <a:rPr spc="-20" dirty="0">
                <a:solidFill>
                  <a:srgbClr val="FF0000"/>
                </a:solidFill>
                <a:latin typeface="Calibri"/>
                <a:cs typeface="Calibri"/>
              </a:rPr>
              <a:t>RoseTTAFold</a:t>
            </a:r>
            <a:endParaRPr>
              <a:latin typeface="Calibri"/>
              <a:cs typeface="Calibri"/>
            </a:endParaRPr>
          </a:p>
          <a:p>
            <a:pPr marL="297815" indent="-285115">
              <a:spcBef>
                <a:spcPts val="45"/>
              </a:spcBef>
              <a:buFont typeface="Arial"/>
              <a:buChar char="•"/>
              <a:tabLst>
                <a:tab pos="297815" algn="l"/>
              </a:tabLst>
            </a:pPr>
            <a:r>
              <a:rPr spc="-10" dirty="0">
                <a:latin typeface="Calibri"/>
                <a:cs typeface="Calibri"/>
              </a:rPr>
              <a:t>Uni-</a:t>
            </a:r>
            <a:r>
              <a:rPr spc="-20" dirty="0">
                <a:latin typeface="Calibri"/>
                <a:cs typeface="Calibri"/>
              </a:rPr>
              <a:t>Fold</a:t>
            </a:r>
            <a:endParaRPr>
              <a:latin typeface="Calibri"/>
              <a:cs typeface="Calibri"/>
            </a:endParaRPr>
          </a:p>
          <a:p>
            <a:pPr marL="297815" indent="-285115">
              <a:spcBef>
                <a:spcPts val="50"/>
              </a:spcBef>
              <a:buFont typeface="Arial"/>
              <a:buChar char="•"/>
              <a:tabLst>
                <a:tab pos="297815" algn="l"/>
              </a:tabLst>
            </a:pPr>
            <a:r>
              <a:rPr spc="-10" dirty="0">
                <a:latin typeface="Calibri"/>
                <a:cs typeface="Calibri"/>
              </a:rPr>
              <a:t>Uni-Fold-</a:t>
            </a:r>
            <a:r>
              <a:rPr spc="-25" dirty="0">
                <a:latin typeface="Calibri"/>
                <a:cs typeface="Calibri"/>
              </a:rPr>
              <a:t>jax</a:t>
            </a:r>
            <a:endParaRPr>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1"/>
            <a:ext cx="9144000" cy="3945343"/>
          </a:xfrm>
          <a:prstGeom prst="rect">
            <a:avLst/>
          </a:prstGeom>
        </p:spPr>
      </p:pic>
      <p:grpSp>
        <p:nvGrpSpPr>
          <p:cNvPr id="3" name="object 3"/>
          <p:cNvGrpSpPr/>
          <p:nvPr/>
        </p:nvGrpSpPr>
        <p:grpSpPr>
          <a:xfrm>
            <a:off x="6071616" y="3995927"/>
            <a:ext cx="4093845" cy="2825750"/>
            <a:chOff x="4547615" y="3995927"/>
            <a:chExt cx="4093845" cy="2825750"/>
          </a:xfrm>
        </p:grpSpPr>
        <p:pic>
          <p:nvPicPr>
            <p:cNvPr id="4" name="object 4"/>
            <p:cNvPicPr/>
            <p:nvPr/>
          </p:nvPicPr>
          <p:blipFill>
            <a:blip r:embed="rId3" cstate="print"/>
            <a:stretch>
              <a:fillRect/>
            </a:stretch>
          </p:blipFill>
          <p:spPr>
            <a:xfrm>
              <a:off x="4547615" y="3995927"/>
              <a:ext cx="4093464" cy="2825496"/>
            </a:xfrm>
            <a:prstGeom prst="rect">
              <a:avLst/>
            </a:prstGeom>
          </p:spPr>
        </p:pic>
        <p:pic>
          <p:nvPicPr>
            <p:cNvPr id="5" name="object 5"/>
            <p:cNvPicPr/>
            <p:nvPr/>
          </p:nvPicPr>
          <p:blipFill>
            <a:blip r:embed="rId4" cstate="print"/>
            <a:stretch>
              <a:fillRect/>
            </a:stretch>
          </p:blipFill>
          <p:spPr>
            <a:xfrm>
              <a:off x="4571999" y="4022332"/>
              <a:ext cx="3990632" cy="2719692"/>
            </a:xfrm>
            <a:prstGeom prst="rect">
              <a:avLst/>
            </a:prstGeom>
          </p:spPr>
        </p:pic>
      </p:grpSp>
      <p:pic>
        <p:nvPicPr>
          <p:cNvPr id="6" name="object 6"/>
          <p:cNvPicPr/>
          <p:nvPr/>
        </p:nvPicPr>
        <p:blipFill>
          <a:blip r:embed="rId5" cstate="print"/>
          <a:stretch>
            <a:fillRect/>
          </a:stretch>
        </p:blipFill>
        <p:spPr>
          <a:xfrm>
            <a:off x="1657564" y="349936"/>
            <a:ext cx="4967046" cy="2793961"/>
          </a:xfrm>
          <a:prstGeom prst="rect">
            <a:avLst/>
          </a:prstGeom>
        </p:spPr>
      </p:pic>
      <p:sp>
        <p:nvSpPr>
          <p:cNvPr id="7" name="object 7"/>
          <p:cNvSpPr/>
          <p:nvPr/>
        </p:nvSpPr>
        <p:spPr>
          <a:xfrm>
            <a:off x="6969126" y="2598344"/>
            <a:ext cx="1761489" cy="253365"/>
          </a:xfrm>
          <a:custGeom>
            <a:avLst/>
            <a:gdLst/>
            <a:ahLst/>
            <a:cxnLst/>
            <a:rect l="l" t="t" r="r" b="b"/>
            <a:pathLst>
              <a:path w="1761490" h="253364">
                <a:moveTo>
                  <a:pt x="0" y="42225"/>
                </a:moveTo>
                <a:lnTo>
                  <a:pt x="3318" y="25789"/>
                </a:lnTo>
                <a:lnTo>
                  <a:pt x="12367" y="12367"/>
                </a:lnTo>
                <a:lnTo>
                  <a:pt x="25789" y="3318"/>
                </a:lnTo>
                <a:lnTo>
                  <a:pt x="42225" y="0"/>
                </a:lnTo>
                <a:lnTo>
                  <a:pt x="1719210" y="0"/>
                </a:lnTo>
                <a:lnTo>
                  <a:pt x="1735647" y="3318"/>
                </a:lnTo>
                <a:lnTo>
                  <a:pt x="1749070" y="12367"/>
                </a:lnTo>
                <a:lnTo>
                  <a:pt x="1758121" y="25789"/>
                </a:lnTo>
                <a:lnTo>
                  <a:pt x="1761441" y="42225"/>
                </a:lnTo>
                <a:lnTo>
                  <a:pt x="1761441" y="211118"/>
                </a:lnTo>
                <a:lnTo>
                  <a:pt x="1758121" y="227553"/>
                </a:lnTo>
                <a:lnTo>
                  <a:pt x="1749070" y="240975"/>
                </a:lnTo>
                <a:lnTo>
                  <a:pt x="1735647" y="250024"/>
                </a:lnTo>
                <a:lnTo>
                  <a:pt x="1719210" y="253343"/>
                </a:lnTo>
                <a:lnTo>
                  <a:pt x="42225" y="253343"/>
                </a:lnTo>
                <a:lnTo>
                  <a:pt x="25789" y="250024"/>
                </a:lnTo>
                <a:lnTo>
                  <a:pt x="12367" y="240975"/>
                </a:lnTo>
                <a:lnTo>
                  <a:pt x="3318" y="227553"/>
                </a:lnTo>
                <a:lnTo>
                  <a:pt x="0" y="211118"/>
                </a:lnTo>
                <a:lnTo>
                  <a:pt x="0" y="42225"/>
                </a:lnTo>
                <a:close/>
              </a:path>
            </a:pathLst>
          </a:custGeom>
          <a:ln w="19050">
            <a:solidFill>
              <a:srgbClr val="FF0000"/>
            </a:solidFill>
          </a:ln>
        </p:spPr>
        <p:txBody>
          <a:bodyPr wrap="square" lIns="0" tIns="0" rIns="0" bIns="0" rtlCol="0"/>
          <a:lstStyle/>
          <a:p>
            <a:endParaRPr/>
          </a:p>
        </p:txBody>
      </p:sp>
      <p:grpSp>
        <p:nvGrpSpPr>
          <p:cNvPr id="8" name="object 8"/>
          <p:cNvGrpSpPr/>
          <p:nvPr/>
        </p:nvGrpSpPr>
        <p:grpSpPr>
          <a:xfrm>
            <a:off x="2017777" y="3273552"/>
            <a:ext cx="3408045" cy="3584575"/>
            <a:chOff x="493776" y="3273551"/>
            <a:chExt cx="3408045" cy="3584575"/>
          </a:xfrm>
        </p:grpSpPr>
        <p:pic>
          <p:nvPicPr>
            <p:cNvPr id="9" name="object 9"/>
            <p:cNvPicPr/>
            <p:nvPr/>
          </p:nvPicPr>
          <p:blipFill>
            <a:blip r:embed="rId6" cstate="print"/>
            <a:stretch>
              <a:fillRect/>
            </a:stretch>
          </p:blipFill>
          <p:spPr>
            <a:xfrm>
              <a:off x="493776" y="3273551"/>
              <a:ext cx="3407664" cy="3584448"/>
            </a:xfrm>
            <a:prstGeom prst="rect">
              <a:avLst/>
            </a:prstGeom>
          </p:spPr>
        </p:pic>
        <p:pic>
          <p:nvPicPr>
            <p:cNvPr id="10" name="object 10"/>
            <p:cNvPicPr/>
            <p:nvPr/>
          </p:nvPicPr>
          <p:blipFill>
            <a:blip r:embed="rId7" cstate="print"/>
            <a:stretch>
              <a:fillRect/>
            </a:stretch>
          </p:blipFill>
          <p:spPr>
            <a:xfrm>
              <a:off x="519860" y="3298608"/>
              <a:ext cx="3302127" cy="3480320"/>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7300" y="57289"/>
            <a:ext cx="7138034" cy="1220470"/>
          </a:xfrm>
          <a:prstGeom prst="rect">
            <a:avLst/>
          </a:prstGeom>
        </p:spPr>
        <p:txBody>
          <a:bodyPr vert="horz" wrap="square" lIns="0" tIns="226695" rIns="0" bIns="0" rtlCol="0" anchor="ctr">
            <a:spAutoFit/>
          </a:bodyPr>
          <a:lstStyle/>
          <a:p>
            <a:pPr marL="12700">
              <a:lnSpc>
                <a:spcPct val="100000"/>
              </a:lnSpc>
              <a:spcBef>
                <a:spcPts val="1785"/>
              </a:spcBef>
            </a:pPr>
            <a:r>
              <a:rPr sz="4000" spc="-5" dirty="0"/>
              <a:t>クライオ電顕構造解析への応⽤</a:t>
            </a:r>
            <a:endParaRPr sz="4000"/>
          </a:p>
          <a:p>
            <a:pPr marL="4361815">
              <a:lnSpc>
                <a:spcPct val="100000"/>
              </a:lnSpc>
              <a:spcBef>
                <a:spcPts val="760"/>
              </a:spcBef>
            </a:pPr>
            <a:r>
              <a:rPr sz="1800" dirty="0">
                <a:solidFill>
                  <a:srgbClr val="000000"/>
                </a:solidFill>
                <a:latin typeface="Calibri"/>
                <a:cs typeface="Calibri"/>
              </a:rPr>
              <a:t>AR9</a:t>
            </a:r>
            <a:r>
              <a:rPr sz="1800" spc="-45" dirty="0">
                <a:solidFill>
                  <a:srgbClr val="000000"/>
                </a:solidFill>
                <a:latin typeface="Calibri"/>
                <a:cs typeface="Calibri"/>
              </a:rPr>
              <a:t> </a:t>
            </a:r>
            <a:r>
              <a:rPr sz="1800" dirty="0">
                <a:solidFill>
                  <a:srgbClr val="000000"/>
                </a:solidFill>
                <a:latin typeface="Calibri"/>
                <a:cs typeface="Calibri"/>
              </a:rPr>
              <a:t>nvRNAP</a:t>
            </a:r>
            <a:r>
              <a:rPr sz="1800" spc="-45" dirty="0">
                <a:solidFill>
                  <a:srgbClr val="000000"/>
                </a:solidFill>
                <a:latin typeface="Calibri"/>
                <a:cs typeface="Calibri"/>
              </a:rPr>
              <a:t> </a:t>
            </a:r>
            <a:r>
              <a:rPr sz="1800" spc="-10" dirty="0">
                <a:solidFill>
                  <a:srgbClr val="000000"/>
                </a:solidFill>
                <a:latin typeface="Calibri"/>
                <a:cs typeface="Calibri"/>
              </a:rPr>
              <a:t>proteins</a:t>
            </a:r>
            <a:endParaRPr sz="1800">
              <a:latin typeface="Calibri"/>
              <a:cs typeface="Calibri"/>
            </a:endParaRPr>
          </a:p>
        </p:txBody>
      </p:sp>
      <p:pic>
        <p:nvPicPr>
          <p:cNvPr id="3" name="object 3"/>
          <p:cNvPicPr/>
          <p:nvPr/>
        </p:nvPicPr>
        <p:blipFill>
          <a:blip r:embed="rId2" cstate="print"/>
          <a:stretch>
            <a:fillRect/>
          </a:stretch>
        </p:blipFill>
        <p:spPr>
          <a:xfrm>
            <a:off x="2295015" y="1988286"/>
            <a:ext cx="2928581" cy="2881426"/>
          </a:xfrm>
          <a:prstGeom prst="rect">
            <a:avLst/>
          </a:prstGeom>
        </p:spPr>
      </p:pic>
      <p:sp>
        <p:nvSpPr>
          <p:cNvPr id="4" name="object 4"/>
          <p:cNvSpPr txBox="1"/>
          <p:nvPr/>
        </p:nvSpPr>
        <p:spPr>
          <a:xfrm>
            <a:off x="3095078" y="6329172"/>
            <a:ext cx="1682750" cy="228268"/>
          </a:xfrm>
          <a:prstGeom prst="rect">
            <a:avLst/>
          </a:prstGeom>
        </p:spPr>
        <p:txBody>
          <a:bodyPr vert="horz" wrap="square" lIns="0" tIns="12700" rIns="0" bIns="0" rtlCol="0">
            <a:spAutoFit/>
          </a:bodyPr>
          <a:lstStyle/>
          <a:p>
            <a:pPr marL="12700">
              <a:spcBef>
                <a:spcPts val="100"/>
              </a:spcBef>
            </a:pPr>
            <a:r>
              <a:rPr sz="1400" spc="-20" dirty="0">
                <a:latin typeface="Calibri"/>
                <a:cs typeface="Calibri"/>
              </a:rPr>
              <a:t>Callaway,</a:t>
            </a:r>
            <a:r>
              <a:rPr sz="1400" spc="-35" dirty="0">
                <a:latin typeface="Calibri"/>
                <a:cs typeface="Calibri"/>
              </a:rPr>
              <a:t> </a:t>
            </a:r>
            <a:r>
              <a:rPr sz="1400" i="1" dirty="0">
                <a:latin typeface="Calibri"/>
                <a:cs typeface="Calibri"/>
              </a:rPr>
              <a:t>Nature</a:t>
            </a:r>
            <a:r>
              <a:rPr sz="1400" dirty="0">
                <a:latin typeface="Calibri"/>
                <a:cs typeface="Calibri"/>
              </a:rPr>
              <a:t>,</a:t>
            </a:r>
            <a:r>
              <a:rPr sz="1400" spc="-35" dirty="0">
                <a:latin typeface="Calibri"/>
                <a:cs typeface="Calibri"/>
              </a:rPr>
              <a:t> </a:t>
            </a:r>
            <a:r>
              <a:rPr sz="1400" spc="-20" dirty="0">
                <a:latin typeface="Calibri"/>
                <a:cs typeface="Calibri"/>
              </a:rPr>
              <a:t>2022</a:t>
            </a:r>
            <a:endParaRPr sz="1400">
              <a:latin typeface="Calibri"/>
              <a:cs typeface="Calibri"/>
            </a:endParaRPr>
          </a:p>
        </p:txBody>
      </p:sp>
      <p:sp>
        <p:nvSpPr>
          <p:cNvPr id="5" name="object 5"/>
          <p:cNvSpPr txBox="1"/>
          <p:nvPr/>
        </p:nvSpPr>
        <p:spPr>
          <a:xfrm>
            <a:off x="2733095" y="1599691"/>
            <a:ext cx="2083435" cy="299720"/>
          </a:xfrm>
          <a:prstGeom prst="rect">
            <a:avLst/>
          </a:prstGeom>
        </p:spPr>
        <p:txBody>
          <a:bodyPr vert="horz" wrap="square" lIns="0" tIns="12700" rIns="0" bIns="0" rtlCol="0">
            <a:spAutoFit/>
          </a:bodyPr>
          <a:lstStyle/>
          <a:p>
            <a:pPr marL="12700">
              <a:spcBef>
                <a:spcPts val="100"/>
              </a:spcBef>
            </a:pPr>
            <a:r>
              <a:rPr dirty="0">
                <a:latin typeface="Calibri"/>
                <a:cs typeface="Calibri"/>
              </a:rPr>
              <a:t>Nuclear</a:t>
            </a:r>
            <a:r>
              <a:rPr spc="-70" dirty="0">
                <a:latin typeface="Calibri"/>
                <a:cs typeface="Calibri"/>
              </a:rPr>
              <a:t> </a:t>
            </a:r>
            <a:r>
              <a:rPr dirty="0">
                <a:latin typeface="Calibri"/>
                <a:cs typeface="Calibri"/>
              </a:rPr>
              <a:t>Pore</a:t>
            </a:r>
            <a:r>
              <a:rPr spc="-70" dirty="0">
                <a:latin typeface="Calibri"/>
                <a:cs typeface="Calibri"/>
              </a:rPr>
              <a:t> </a:t>
            </a:r>
            <a:r>
              <a:rPr spc="-10" dirty="0">
                <a:latin typeface="Calibri"/>
                <a:cs typeface="Calibri"/>
              </a:rPr>
              <a:t>Complex</a:t>
            </a:r>
            <a:endParaRPr>
              <a:latin typeface="Calibri"/>
              <a:cs typeface="Calibri"/>
            </a:endParaRPr>
          </a:p>
        </p:txBody>
      </p:sp>
      <p:sp>
        <p:nvSpPr>
          <p:cNvPr id="6" name="object 6"/>
          <p:cNvSpPr txBox="1"/>
          <p:nvPr/>
        </p:nvSpPr>
        <p:spPr>
          <a:xfrm>
            <a:off x="2508982" y="5025644"/>
            <a:ext cx="2778125" cy="565150"/>
          </a:xfrm>
          <a:prstGeom prst="rect">
            <a:avLst/>
          </a:prstGeom>
        </p:spPr>
        <p:txBody>
          <a:bodyPr vert="horz" wrap="square" lIns="0" tIns="28575" rIns="0" bIns="0" rtlCol="0">
            <a:spAutoFit/>
          </a:bodyPr>
          <a:lstStyle/>
          <a:p>
            <a:pPr marL="12700" marR="5080">
              <a:lnSpc>
                <a:spcPts val="2090"/>
              </a:lnSpc>
              <a:spcBef>
                <a:spcPts val="225"/>
              </a:spcBef>
            </a:pPr>
            <a:r>
              <a:rPr spc="-10" dirty="0">
                <a:latin typeface="Calibri"/>
                <a:cs typeface="Calibri"/>
              </a:rPr>
              <a:t>30</a:t>
            </a:r>
            <a:r>
              <a:rPr dirty="0">
                <a:latin typeface="游ゴシック"/>
                <a:cs typeface="游ゴシック"/>
              </a:rPr>
              <a:t>種類、</a:t>
            </a:r>
            <a:r>
              <a:rPr spc="-10" dirty="0">
                <a:latin typeface="Calibri"/>
                <a:cs typeface="Calibri"/>
              </a:rPr>
              <a:t>1000</a:t>
            </a:r>
            <a:r>
              <a:rPr spc="-10" dirty="0">
                <a:latin typeface="游ゴシック"/>
                <a:cs typeface="游ゴシック"/>
              </a:rPr>
              <a:t>以上のタンパ</a:t>
            </a:r>
            <a:r>
              <a:rPr spc="-5" dirty="0">
                <a:latin typeface="游ゴシック"/>
                <a:cs typeface="游ゴシック"/>
              </a:rPr>
              <a:t>ク質からなる巨⼤複合体</a:t>
            </a:r>
            <a:endParaRPr>
              <a:latin typeface="游ゴシック"/>
              <a:cs typeface="游ゴシック"/>
            </a:endParaRPr>
          </a:p>
        </p:txBody>
      </p:sp>
      <p:pic>
        <p:nvPicPr>
          <p:cNvPr id="7" name="object 7"/>
          <p:cNvPicPr/>
          <p:nvPr/>
        </p:nvPicPr>
        <p:blipFill>
          <a:blip r:embed="rId3" cstate="print"/>
          <a:stretch>
            <a:fillRect/>
          </a:stretch>
        </p:blipFill>
        <p:spPr>
          <a:xfrm>
            <a:off x="5834964" y="1325562"/>
            <a:ext cx="4245134" cy="4144282"/>
          </a:xfrm>
          <a:prstGeom prst="rect">
            <a:avLst/>
          </a:prstGeom>
        </p:spPr>
      </p:pic>
      <p:sp>
        <p:nvSpPr>
          <p:cNvPr id="8" name="object 8"/>
          <p:cNvSpPr txBox="1"/>
          <p:nvPr/>
        </p:nvSpPr>
        <p:spPr>
          <a:xfrm>
            <a:off x="6355500" y="5672835"/>
            <a:ext cx="3844925" cy="895350"/>
          </a:xfrm>
          <a:prstGeom prst="rect">
            <a:avLst/>
          </a:prstGeom>
        </p:spPr>
        <p:txBody>
          <a:bodyPr vert="horz" wrap="square" lIns="0" tIns="22860" rIns="0" bIns="0" rtlCol="0">
            <a:spAutoFit/>
          </a:bodyPr>
          <a:lstStyle/>
          <a:p>
            <a:pPr marL="12700" marR="369570">
              <a:lnSpc>
                <a:spcPts val="1900"/>
              </a:lnSpc>
              <a:spcBef>
                <a:spcPts val="180"/>
              </a:spcBef>
            </a:pPr>
            <a:r>
              <a:rPr sz="1600" spc="-5" dirty="0">
                <a:latin typeface="游ゴシック"/>
                <a:cs typeface="游ゴシック"/>
              </a:rPr>
              <a:t>点線部分は予測構造のおかげでモデリ</a:t>
            </a:r>
            <a:r>
              <a:rPr sz="1600" spc="-10" dirty="0">
                <a:latin typeface="游ゴシック"/>
                <a:cs typeface="游ゴシック"/>
              </a:rPr>
              <a:t>ング可能になった</a:t>
            </a:r>
            <a:endParaRPr sz="1600">
              <a:latin typeface="游ゴシック"/>
              <a:cs typeface="游ゴシック"/>
            </a:endParaRPr>
          </a:p>
          <a:p>
            <a:pPr marL="1240155">
              <a:spcBef>
                <a:spcPts val="1285"/>
              </a:spcBef>
            </a:pPr>
            <a:r>
              <a:rPr sz="1400" spc="-10" dirty="0">
                <a:latin typeface="Calibri"/>
                <a:cs typeface="Calibri"/>
              </a:rPr>
              <a:t>Krysthatofvych</a:t>
            </a:r>
            <a:r>
              <a:rPr sz="1400" spc="-35" dirty="0">
                <a:latin typeface="Calibri"/>
                <a:cs typeface="Calibri"/>
              </a:rPr>
              <a:t> </a:t>
            </a:r>
            <a:r>
              <a:rPr sz="1400" dirty="0">
                <a:latin typeface="Calibri"/>
                <a:cs typeface="Calibri"/>
              </a:rPr>
              <a:t>et</a:t>
            </a:r>
            <a:r>
              <a:rPr sz="1400" spc="-25" dirty="0">
                <a:latin typeface="Calibri"/>
                <a:cs typeface="Calibri"/>
              </a:rPr>
              <a:t> </a:t>
            </a:r>
            <a:r>
              <a:rPr sz="1400" dirty="0">
                <a:latin typeface="Calibri"/>
                <a:cs typeface="Calibri"/>
              </a:rPr>
              <a:t>al.,</a:t>
            </a:r>
            <a:r>
              <a:rPr sz="1400" spc="-30" dirty="0">
                <a:latin typeface="Calibri"/>
                <a:cs typeface="Calibri"/>
              </a:rPr>
              <a:t> </a:t>
            </a:r>
            <a:r>
              <a:rPr sz="1400" i="1" dirty="0">
                <a:latin typeface="Calibri"/>
                <a:cs typeface="Calibri"/>
              </a:rPr>
              <a:t>Proteins</a:t>
            </a:r>
            <a:r>
              <a:rPr sz="1400" dirty="0">
                <a:latin typeface="Calibri"/>
                <a:cs typeface="Calibri"/>
              </a:rPr>
              <a:t>,</a:t>
            </a:r>
            <a:r>
              <a:rPr sz="1400" spc="-30" dirty="0">
                <a:latin typeface="Calibri"/>
                <a:cs typeface="Calibri"/>
              </a:rPr>
              <a:t> </a:t>
            </a:r>
            <a:r>
              <a:rPr sz="1400" spc="-20" dirty="0">
                <a:latin typeface="Calibri"/>
                <a:cs typeface="Calibri"/>
              </a:rPr>
              <a:t>2021</a:t>
            </a:r>
            <a:endParaRPr sz="1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79132" y="327424"/>
            <a:ext cx="12107790" cy="705578"/>
          </a:xfrm>
          <a:prstGeom prst="rect">
            <a:avLst/>
          </a:prstGeom>
        </p:spPr>
        <p:txBody>
          <a:bodyPr vert="horz" wrap="square" lIns="0" tIns="95885" rIns="0" bIns="0" rtlCol="0" anchor="ctr">
            <a:spAutoFit/>
          </a:bodyPr>
          <a:lstStyle/>
          <a:p>
            <a:pPr marL="12700" marR="5080">
              <a:lnSpc>
                <a:spcPts val="4680"/>
              </a:lnSpc>
              <a:spcBef>
                <a:spcPts val="755"/>
              </a:spcBef>
            </a:pPr>
            <a:r>
              <a:rPr sz="4400" spc="-5" dirty="0"/>
              <a:t>ただし予測構造は電顕構造と</a:t>
            </a:r>
            <a:r>
              <a:rPr sz="4400" spc="-10" dirty="0"/>
              <a:t>違うところもある</a:t>
            </a:r>
            <a:endParaRPr sz="4400" dirty="0"/>
          </a:p>
        </p:txBody>
      </p:sp>
      <p:sp>
        <p:nvSpPr>
          <p:cNvPr id="3" name="object 3"/>
          <p:cNvSpPr txBox="1"/>
          <p:nvPr/>
        </p:nvSpPr>
        <p:spPr>
          <a:xfrm>
            <a:off x="7774852" y="6475476"/>
            <a:ext cx="2616835" cy="228268"/>
          </a:xfrm>
          <a:prstGeom prst="rect">
            <a:avLst/>
          </a:prstGeom>
        </p:spPr>
        <p:txBody>
          <a:bodyPr vert="horz" wrap="square" lIns="0" tIns="12700" rIns="0" bIns="0" rtlCol="0">
            <a:spAutoFit/>
          </a:bodyPr>
          <a:lstStyle/>
          <a:p>
            <a:pPr marL="12700">
              <a:spcBef>
                <a:spcPts val="100"/>
              </a:spcBef>
            </a:pPr>
            <a:r>
              <a:rPr sz="1400" spc="-10" dirty="0">
                <a:latin typeface="Calibri"/>
                <a:cs typeface="Calibri"/>
              </a:rPr>
              <a:t>Krysthatofvych</a:t>
            </a:r>
            <a:r>
              <a:rPr sz="1400" spc="-35" dirty="0">
                <a:latin typeface="Calibri"/>
                <a:cs typeface="Calibri"/>
              </a:rPr>
              <a:t> </a:t>
            </a:r>
            <a:r>
              <a:rPr sz="1400" dirty="0">
                <a:latin typeface="Calibri"/>
                <a:cs typeface="Calibri"/>
              </a:rPr>
              <a:t>et</a:t>
            </a:r>
            <a:r>
              <a:rPr sz="1400" spc="-25" dirty="0">
                <a:latin typeface="Calibri"/>
                <a:cs typeface="Calibri"/>
              </a:rPr>
              <a:t> </a:t>
            </a:r>
            <a:r>
              <a:rPr sz="1400" dirty="0">
                <a:latin typeface="Calibri"/>
                <a:cs typeface="Calibri"/>
              </a:rPr>
              <a:t>al.,</a:t>
            </a:r>
            <a:r>
              <a:rPr sz="1400" spc="-30" dirty="0">
                <a:latin typeface="Calibri"/>
                <a:cs typeface="Calibri"/>
              </a:rPr>
              <a:t> </a:t>
            </a:r>
            <a:r>
              <a:rPr sz="1400" i="1" dirty="0">
                <a:latin typeface="Calibri"/>
                <a:cs typeface="Calibri"/>
              </a:rPr>
              <a:t>Proteins</a:t>
            </a:r>
            <a:r>
              <a:rPr sz="1400" dirty="0">
                <a:latin typeface="Calibri"/>
                <a:cs typeface="Calibri"/>
              </a:rPr>
              <a:t>,</a:t>
            </a:r>
            <a:r>
              <a:rPr sz="1400" spc="-30" dirty="0">
                <a:latin typeface="Calibri"/>
                <a:cs typeface="Calibri"/>
              </a:rPr>
              <a:t> </a:t>
            </a:r>
            <a:r>
              <a:rPr sz="1400" spc="-20" dirty="0">
                <a:latin typeface="Calibri"/>
                <a:cs typeface="Calibri"/>
              </a:rPr>
              <a:t>2021</a:t>
            </a:r>
            <a:endParaRPr sz="1400">
              <a:latin typeface="Calibri"/>
              <a:cs typeface="Calibri"/>
            </a:endParaRPr>
          </a:p>
        </p:txBody>
      </p:sp>
      <p:sp>
        <p:nvSpPr>
          <p:cNvPr id="4" name="object 4"/>
          <p:cNvSpPr txBox="1"/>
          <p:nvPr/>
        </p:nvSpPr>
        <p:spPr>
          <a:xfrm>
            <a:off x="5091329" y="1526540"/>
            <a:ext cx="2009775" cy="299720"/>
          </a:xfrm>
          <a:prstGeom prst="rect">
            <a:avLst/>
          </a:prstGeom>
        </p:spPr>
        <p:txBody>
          <a:bodyPr vert="horz" wrap="square" lIns="0" tIns="12700" rIns="0" bIns="0" rtlCol="0">
            <a:spAutoFit/>
          </a:bodyPr>
          <a:lstStyle/>
          <a:p>
            <a:pPr marL="12700">
              <a:spcBef>
                <a:spcPts val="100"/>
              </a:spcBef>
            </a:pPr>
            <a:r>
              <a:rPr dirty="0">
                <a:latin typeface="Calibri"/>
                <a:cs typeface="Calibri"/>
              </a:rPr>
              <a:t>AR9</a:t>
            </a:r>
            <a:r>
              <a:rPr spc="-45" dirty="0">
                <a:latin typeface="Calibri"/>
                <a:cs typeface="Calibri"/>
              </a:rPr>
              <a:t> </a:t>
            </a:r>
            <a:r>
              <a:rPr dirty="0">
                <a:latin typeface="Calibri"/>
                <a:cs typeface="Calibri"/>
              </a:rPr>
              <a:t>nvRNAP</a:t>
            </a:r>
            <a:r>
              <a:rPr spc="-45" dirty="0">
                <a:latin typeface="Calibri"/>
                <a:cs typeface="Calibri"/>
              </a:rPr>
              <a:t> </a:t>
            </a:r>
            <a:r>
              <a:rPr spc="-10" dirty="0">
                <a:latin typeface="Calibri"/>
                <a:cs typeface="Calibri"/>
              </a:rPr>
              <a:t>proteins</a:t>
            </a:r>
            <a:endParaRPr>
              <a:latin typeface="Calibri"/>
              <a:cs typeface="Calibri"/>
            </a:endParaRPr>
          </a:p>
        </p:txBody>
      </p:sp>
      <p:pic>
        <p:nvPicPr>
          <p:cNvPr id="5" name="object 5"/>
          <p:cNvPicPr/>
          <p:nvPr/>
        </p:nvPicPr>
        <p:blipFill>
          <a:blip r:embed="rId2" cstate="print"/>
          <a:stretch>
            <a:fillRect/>
          </a:stretch>
        </p:blipFill>
        <p:spPr>
          <a:xfrm>
            <a:off x="2835808" y="1901685"/>
            <a:ext cx="6483820" cy="448701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69495" y="-51498"/>
            <a:ext cx="15303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游ゴシック"/>
                <a:cs typeface="游ゴシック"/>
              </a:rPr>
              <a:t>7</a:t>
            </a:r>
            <a:endParaRPr sz="1800">
              <a:latin typeface="游ゴシック"/>
              <a:cs typeface="游ゴシック"/>
            </a:endParaRPr>
          </a:p>
        </p:txBody>
      </p:sp>
      <p:grpSp>
        <p:nvGrpSpPr>
          <p:cNvPr id="4" name="object 4"/>
          <p:cNvGrpSpPr/>
          <p:nvPr/>
        </p:nvGrpSpPr>
        <p:grpSpPr>
          <a:xfrm>
            <a:off x="668363" y="1866836"/>
            <a:ext cx="10895330" cy="2781935"/>
            <a:chOff x="668363" y="1866836"/>
            <a:chExt cx="10895330" cy="2781935"/>
          </a:xfrm>
        </p:grpSpPr>
        <p:pic>
          <p:nvPicPr>
            <p:cNvPr id="5" name="object 5"/>
            <p:cNvPicPr/>
            <p:nvPr/>
          </p:nvPicPr>
          <p:blipFill>
            <a:blip r:embed="rId2" cstate="print"/>
            <a:stretch>
              <a:fillRect/>
            </a:stretch>
          </p:blipFill>
          <p:spPr>
            <a:xfrm>
              <a:off x="668363" y="1904999"/>
              <a:ext cx="10862160" cy="2683906"/>
            </a:xfrm>
            <a:prstGeom prst="rect">
              <a:avLst/>
            </a:prstGeom>
          </p:spPr>
        </p:pic>
        <p:sp>
          <p:nvSpPr>
            <p:cNvPr id="6" name="object 6"/>
            <p:cNvSpPr/>
            <p:nvPr/>
          </p:nvSpPr>
          <p:spPr>
            <a:xfrm>
              <a:off x="1319276" y="1881123"/>
              <a:ext cx="10229850" cy="2753360"/>
            </a:xfrm>
            <a:custGeom>
              <a:avLst/>
              <a:gdLst/>
              <a:ahLst/>
              <a:cxnLst/>
              <a:rect l="l" t="t" r="r" b="b"/>
              <a:pathLst>
                <a:path w="10229850" h="2753360">
                  <a:moveTo>
                    <a:pt x="0" y="2752725"/>
                  </a:moveTo>
                  <a:lnTo>
                    <a:pt x="2352675" y="2752725"/>
                  </a:lnTo>
                  <a:lnTo>
                    <a:pt x="2352675" y="0"/>
                  </a:lnTo>
                  <a:lnTo>
                    <a:pt x="0" y="0"/>
                  </a:lnTo>
                  <a:lnTo>
                    <a:pt x="0" y="2752725"/>
                  </a:lnTo>
                  <a:close/>
                </a:path>
                <a:path w="10229850" h="2753360">
                  <a:moveTo>
                    <a:pt x="2733675" y="2752852"/>
                  </a:moveTo>
                  <a:lnTo>
                    <a:pt x="6524625" y="2752852"/>
                  </a:lnTo>
                  <a:lnTo>
                    <a:pt x="6524625" y="933576"/>
                  </a:lnTo>
                  <a:lnTo>
                    <a:pt x="2733675" y="933576"/>
                  </a:lnTo>
                  <a:lnTo>
                    <a:pt x="2733675" y="2752852"/>
                  </a:lnTo>
                  <a:close/>
                </a:path>
                <a:path w="10229850" h="2753360">
                  <a:moveTo>
                    <a:pt x="6772275" y="2752852"/>
                  </a:moveTo>
                  <a:lnTo>
                    <a:pt x="10229850" y="2752852"/>
                  </a:lnTo>
                  <a:lnTo>
                    <a:pt x="10229850" y="1286002"/>
                  </a:lnTo>
                  <a:lnTo>
                    <a:pt x="6772275" y="1286002"/>
                  </a:lnTo>
                  <a:lnTo>
                    <a:pt x="6772275" y="2752852"/>
                  </a:lnTo>
                  <a:close/>
                </a:path>
              </a:pathLst>
            </a:custGeom>
            <a:ln w="28575">
              <a:solidFill>
                <a:srgbClr val="FF0000"/>
              </a:solidFill>
            </a:ln>
          </p:spPr>
          <p:txBody>
            <a:bodyPr wrap="square" lIns="0" tIns="0" rIns="0" bIns="0" rtlCol="0"/>
            <a:lstStyle/>
            <a:p>
              <a:endParaRPr/>
            </a:p>
          </p:txBody>
        </p:sp>
      </p:grpSp>
      <p:sp>
        <p:nvSpPr>
          <p:cNvPr id="7" name="object 7"/>
          <p:cNvSpPr txBox="1"/>
          <p:nvPr/>
        </p:nvSpPr>
        <p:spPr>
          <a:xfrm>
            <a:off x="2027301" y="845248"/>
            <a:ext cx="8144509" cy="391795"/>
          </a:xfrm>
          <a:prstGeom prst="rect">
            <a:avLst/>
          </a:prstGeom>
        </p:spPr>
        <p:txBody>
          <a:bodyPr vert="horz" wrap="square" lIns="0" tIns="12700" rIns="0" bIns="0" rtlCol="0">
            <a:spAutoFit/>
          </a:bodyPr>
          <a:lstStyle/>
          <a:p>
            <a:pPr marL="12700">
              <a:lnSpc>
                <a:spcPct val="100000"/>
              </a:lnSpc>
              <a:spcBef>
                <a:spcPts val="100"/>
              </a:spcBef>
            </a:pPr>
            <a:r>
              <a:rPr sz="2400" spc="-35" dirty="0">
                <a:latin typeface="Meiryo UI"/>
                <a:cs typeface="Meiryo UI"/>
              </a:rPr>
              <a:t>①特徴量化、②潜在特徴の更新、③トークン→原子座標から構成</a:t>
            </a:r>
            <a:endParaRPr sz="2400" dirty="0">
              <a:latin typeface="Meiryo UI"/>
              <a:cs typeface="Meiryo UI"/>
            </a:endParaRPr>
          </a:p>
        </p:txBody>
      </p:sp>
      <p:sp>
        <p:nvSpPr>
          <p:cNvPr id="8" name="object 8"/>
          <p:cNvSpPr txBox="1"/>
          <p:nvPr/>
        </p:nvSpPr>
        <p:spPr>
          <a:xfrm>
            <a:off x="1709801" y="4729416"/>
            <a:ext cx="117030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Meiryo UI"/>
                <a:cs typeface="Meiryo UI"/>
              </a:rPr>
              <a:t>①特徴量化</a:t>
            </a:r>
            <a:endParaRPr sz="1800">
              <a:latin typeface="Meiryo UI"/>
              <a:cs typeface="Meiryo UI"/>
            </a:endParaRPr>
          </a:p>
        </p:txBody>
      </p:sp>
      <p:sp>
        <p:nvSpPr>
          <p:cNvPr id="9" name="object 9"/>
          <p:cNvSpPr txBox="1"/>
          <p:nvPr/>
        </p:nvSpPr>
        <p:spPr>
          <a:xfrm>
            <a:off x="5107051" y="4723447"/>
            <a:ext cx="181673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Meiryo UI"/>
                <a:cs typeface="Meiryo UI"/>
              </a:rPr>
              <a:t>②潜在特徴の更新</a:t>
            </a:r>
            <a:endParaRPr sz="1800">
              <a:latin typeface="Meiryo UI"/>
              <a:cs typeface="Meiryo UI"/>
            </a:endParaRPr>
          </a:p>
        </p:txBody>
      </p:sp>
      <p:sp>
        <p:nvSpPr>
          <p:cNvPr id="10" name="object 10"/>
          <p:cNvSpPr txBox="1"/>
          <p:nvPr/>
        </p:nvSpPr>
        <p:spPr>
          <a:xfrm>
            <a:off x="8821166" y="4729416"/>
            <a:ext cx="2313940"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Meiryo UI"/>
                <a:cs typeface="Meiryo UI"/>
              </a:rPr>
              <a:t>③潜在特徴→原子座標</a:t>
            </a:r>
            <a:endParaRPr sz="1800">
              <a:latin typeface="Meiryo UI"/>
              <a:cs typeface="Meiryo UI"/>
            </a:endParaRPr>
          </a:p>
        </p:txBody>
      </p:sp>
      <p:sp>
        <p:nvSpPr>
          <p:cNvPr id="13" name="正方形/長方形 12">
            <a:extLst>
              <a:ext uri="{FF2B5EF4-FFF2-40B4-BE49-F238E27FC236}">
                <a16:creationId xmlns:a16="http://schemas.microsoft.com/office/drawing/2014/main" id="{3DB13B5F-8BCC-EA3E-04EC-FBC8B56A723C}"/>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：アーキテクチャ</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69495" y="-51498"/>
            <a:ext cx="15303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游ゴシック"/>
                <a:cs typeface="游ゴシック"/>
              </a:rPr>
              <a:t>8</a:t>
            </a:r>
            <a:endParaRPr sz="1800">
              <a:latin typeface="游ゴシック"/>
              <a:cs typeface="游ゴシック"/>
            </a:endParaRPr>
          </a:p>
        </p:txBody>
      </p:sp>
      <p:sp>
        <p:nvSpPr>
          <p:cNvPr id="4" name="object 4"/>
          <p:cNvSpPr txBox="1"/>
          <p:nvPr/>
        </p:nvSpPr>
        <p:spPr>
          <a:xfrm>
            <a:off x="866139" y="4422076"/>
            <a:ext cx="9307195" cy="1950720"/>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1800" spc="-20" dirty="0">
                <a:latin typeface="Meiryo UI"/>
                <a:cs typeface="Meiryo UI"/>
              </a:rPr>
              <a:t>Template</a:t>
            </a:r>
            <a:r>
              <a:rPr sz="1800" spc="30" dirty="0">
                <a:latin typeface="Meiryo UI"/>
                <a:cs typeface="Meiryo UI"/>
              </a:rPr>
              <a:t> </a:t>
            </a:r>
            <a:r>
              <a:rPr sz="1800" spc="-10" dirty="0">
                <a:latin typeface="Meiryo UI"/>
                <a:cs typeface="Meiryo UI"/>
              </a:rPr>
              <a:t>search</a:t>
            </a:r>
            <a:r>
              <a:rPr sz="1800" spc="-25" dirty="0">
                <a:latin typeface="Meiryo UI"/>
                <a:cs typeface="Meiryo UI"/>
              </a:rPr>
              <a:t>：入力配列で構造を検索、最大４つまで利用</a:t>
            </a:r>
            <a:endParaRPr sz="1800" dirty="0">
              <a:latin typeface="Meiryo UI"/>
              <a:cs typeface="Meiryo UI"/>
            </a:endParaRPr>
          </a:p>
          <a:p>
            <a:pPr marL="298450" indent="-285750">
              <a:lnSpc>
                <a:spcPct val="100000"/>
              </a:lnSpc>
              <a:spcBef>
                <a:spcPts val="20"/>
              </a:spcBef>
              <a:buFont typeface="Wingdings"/>
              <a:buChar char=""/>
              <a:tabLst>
                <a:tab pos="298450" algn="l"/>
              </a:tabLst>
            </a:pPr>
            <a:r>
              <a:rPr sz="1800" dirty="0">
                <a:latin typeface="Meiryo UI"/>
                <a:cs typeface="Meiryo UI"/>
              </a:rPr>
              <a:t>Generic</a:t>
            </a:r>
            <a:r>
              <a:rPr sz="1800" spc="229" dirty="0">
                <a:latin typeface="Meiryo UI"/>
                <a:cs typeface="Meiryo UI"/>
              </a:rPr>
              <a:t> </a:t>
            </a:r>
            <a:r>
              <a:rPr sz="1800" spc="-10" dirty="0">
                <a:latin typeface="Meiryo UI"/>
                <a:cs typeface="Meiryo UI"/>
              </a:rPr>
              <a:t>search</a:t>
            </a:r>
            <a:r>
              <a:rPr sz="1800" spc="-40" dirty="0">
                <a:latin typeface="Meiryo UI"/>
                <a:cs typeface="Meiryo UI"/>
              </a:rPr>
              <a:t>：類似のタンパク質のアミノ酸配列や、</a:t>
            </a:r>
            <a:r>
              <a:rPr sz="1800" spc="-20" dirty="0">
                <a:latin typeface="Meiryo UI"/>
                <a:cs typeface="Meiryo UI"/>
              </a:rPr>
              <a:t>RNA</a:t>
            </a:r>
            <a:r>
              <a:rPr sz="1800" spc="-10" dirty="0">
                <a:latin typeface="Meiryo UI"/>
                <a:cs typeface="Meiryo UI"/>
              </a:rPr>
              <a:t>を検索（</a:t>
            </a:r>
            <a:r>
              <a:rPr sz="1800" spc="-5" dirty="0">
                <a:latin typeface="Meiryo UI"/>
                <a:cs typeface="Meiryo UI"/>
              </a:rPr>
              <a:t>右上表</a:t>
            </a:r>
            <a:r>
              <a:rPr sz="1800" dirty="0">
                <a:latin typeface="Meiryo UI"/>
                <a:cs typeface="Meiryo UI"/>
              </a:rPr>
              <a:t>）。最大</a:t>
            </a:r>
            <a:r>
              <a:rPr sz="1800" spc="-10" dirty="0">
                <a:latin typeface="Meiryo UI"/>
                <a:cs typeface="Meiryo UI"/>
              </a:rPr>
              <a:t>16,384</a:t>
            </a:r>
            <a:r>
              <a:rPr sz="1800" spc="-50" dirty="0">
                <a:latin typeface="Meiryo UI"/>
                <a:cs typeface="Meiryo UI"/>
              </a:rPr>
              <a:t>個</a:t>
            </a:r>
            <a:endParaRPr sz="1800" dirty="0">
              <a:latin typeface="Meiryo UI"/>
              <a:cs typeface="Meiryo UI"/>
            </a:endParaRPr>
          </a:p>
          <a:p>
            <a:pPr marL="298450" indent="-285750">
              <a:lnSpc>
                <a:spcPct val="100000"/>
              </a:lnSpc>
              <a:spcBef>
                <a:spcPts val="20"/>
              </a:spcBef>
              <a:buFont typeface="Wingdings"/>
              <a:buChar char=""/>
              <a:tabLst>
                <a:tab pos="298450" algn="l"/>
              </a:tabLst>
            </a:pPr>
            <a:r>
              <a:rPr sz="1800" dirty="0">
                <a:latin typeface="Meiryo UI"/>
                <a:cs typeface="Meiryo UI"/>
              </a:rPr>
              <a:t>Conformer</a:t>
            </a:r>
            <a:r>
              <a:rPr sz="1800" spc="-35" dirty="0">
                <a:latin typeface="Meiryo UI"/>
                <a:cs typeface="Meiryo UI"/>
              </a:rPr>
              <a:t> </a:t>
            </a:r>
            <a:r>
              <a:rPr sz="1800" spc="-10" dirty="0">
                <a:latin typeface="Meiryo UI"/>
                <a:cs typeface="Meiryo UI"/>
              </a:rPr>
              <a:t>generation</a:t>
            </a:r>
            <a:r>
              <a:rPr sz="1800" spc="-20" dirty="0">
                <a:latin typeface="Meiryo UI"/>
                <a:cs typeface="Meiryo UI"/>
              </a:rPr>
              <a:t>：配座異性体</a:t>
            </a:r>
            <a:endParaRPr sz="1800" dirty="0">
              <a:latin typeface="Meiryo UI"/>
              <a:cs typeface="Meiryo UI"/>
            </a:endParaRPr>
          </a:p>
          <a:p>
            <a:pPr marL="298450" indent="-285750">
              <a:lnSpc>
                <a:spcPct val="100000"/>
              </a:lnSpc>
              <a:spcBef>
                <a:spcPts val="2120"/>
              </a:spcBef>
              <a:buFont typeface="Wingdings"/>
              <a:buChar char=""/>
              <a:tabLst>
                <a:tab pos="298450" algn="l"/>
              </a:tabLst>
            </a:pPr>
            <a:r>
              <a:rPr sz="1800" spc="-25" dirty="0">
                <a:latin typeface="Meiryo UI"/>
                <a:cs typeface="Meiryo UI"/>
              </a:rPr>
              <a:t>最終的に以下の情報に集約</a:t>
            </a:r>
            <a:endParaRPr sz="1800" dirty="0">
              <a:latin typeface="Meiryo UI"/>
              <a:cs typeface="Meiryo UI"/>
            </a:endParaRPr>
          </a:p>
          <a:p>
            <a:pPr marL="755650" lvl="1" indent="-285115">
              <a:lnSpc>
                <a:spcPct val="100000"/>
              </a:lnSpc>
              <a:spcBef>
                <a:spcPts val="15"/>
              </a:spcBef>
              <a:buFont typeface="Arial"/>
              <a:buChar char="•"/>
              <a:tabLst>
                <a:tab pos="755650" algn="l"/>
              </a:tabLst>
            </a:pPr>
            <a:r>
              <a:rPr sz="1800" spc="-10" dirty="0">
                <a:latin typeface="Meiryo UI"/>
                <a:cs typeface="Meiryo UI"/>
              </a:rPr>
              <a:t>入力配列（</a:t>
            </a:r>
            <a:r>
              <a:rPr sz="1800" spc="-20" dirty="0">
                <a:latin typeface="Meiryo UI"/>
                <a:cs typeface="Meiryo UI"/>
              </a:rPr>
              <a:t>トークン</a:t>
            </a:r>
            <a:r>
              <a:rPr sz="1800" spc="-30" dirty="0">
                <a:latin typeface="Meiryo UI"/>
                <a:cs typeface="Meiryo UI"/>
              </a:rPr>
              <a:t>）</a:t>
            </a:r>
            <a:r>
              <a:rPr sz="1800" spc="-20" dirty="0">
                <a:latin typeface="Meiryo UI"/>
                <a:cs typeface="Meiryo UI"/>
              </a:rPr>
              <a:t>、ペア表現</a:t>
            </a:r>
            <a:r>
              <a:rPr sz="1800" spc="-10" dirty="0">
                <a:latin typeface="Meiryo UI"/>
                <a:cs typeface="Meiryo UI"/>
              </a:rPr>
              <a:t>（</a:t>
            </a:r>
            <a:r>
              <a:rPr sz="1800" spc="-20" dirty="0">
                <a:latin typeface="Meiryo UI"/>
                <a:cs typeface="Meiryo UI"/>
              </a:rPr>
              <a:t>トークン間</a:t>
            </a:r>
            <a:r>
              <a:rPr sz="1800" spc="-10" dirty="0">
                <a:latin typeface="Meiryo UI"/>
                <a:cs typeface="Meiryo UI"/>
              </a:rPr>
              <a:t>）</a:t>
            </a:r>
            <a:r>
              <a:rPr sz="1800" spc="-15" dirty="0">
                <a:latin typeface="Meiryo UI"/>
                <a:cs typeface="Meiryo UI"/>
              </a:rPr>
              <a:t>、シングル表現</a:t>
            </a:r>
            <a:r>
              <a:rPr sz="1800" spc="-10" dirty="0">
                <a:latin typeface="Meiryo UI"/>
                <a:cs typeface="Meiryo UI"/>
              </a:rPr>
              <a:t>（</a:t>
            </a:r>
            <a:r>
              <a:rPr sz="1800" spc="-20" dirty="0">
                <a:latin typeface="Meiryo UI"/>
                <a:cs typeface="Meiryo UI"/>
              </a:rPr>
              <a:t>トークン毎</a:t>
            </a:r>
            <a:r>
              <a:rPr sz="1800" spc="-50" dirty="0">
                <a:latin typeface="Meiryo UI"/>
                <a:cs typeface="Meiryo UI"/>
              </a:rPr>
              <a:t>）</a:t>
            </a:r>
            <a:endParaRPr sz="1800" dirty="0">
              <a:latin typeface="Meiryo UI"/>
              <a:cs typeface="Meiryo UI"/>
            </a:endParaRPr>
          </a:p>
          <a:p>
            <a:pPr marL="755650" lvl="1" indent="-285115">
              <a:lnSpc>
                <a:spcPct val="100000"/>
              </a:lnSpc>
              <a:spcBef>
                <a:spcPts val="20"/>
              </a:spcBef>
              <a:buFont typeface="Arial"/>
              <a:buChar char="•"/>
              <a:tabLst>
                <a:tab pos="755650" algn="l"/>
              </a:tabLst>
            </a:pPr>
            <a:r>
              <a:rPr sz="1800" spc="-20" dirty="0">
                <a:latin typeface="Meiryo UI"/>
                <a:cs typeface="Meiryo UI"/>
              </a:rPr>
              <a:t>後者二つが、後段の</a:t>
            </a:r>
            <a:r>
              <a:rPr sz="1800" spc="-10" dirty="0">
                <a:latin typeface="Meiryo UI"/>
                <a:cs typeface="Meiryo UI"/>
              </a:rPr>
              <a:t>Pairformer</a:t>
            </a:r>
            <a:r>
              <a:rPr sz="1800" spc="-25" dirty="0">
                <a:latin typeface="Meiryo UI"/>
                <a:cs typeface="Meiryo UI"/>
              </a:rPr>
              <a:t>での更新対象</a:t>
            </a:r>
            <a:endParaRPr sz="1800" dirty="0">
              <a:latin typeface="Meiryo UI"/>
              <a:cs typeface="Meiryo UI"/>
            </a:endParaRPr>
          </a:p>
        </p:txBody>
      </p:sp>
      <p:pic>
        <p:nvPicPr>
          <p:cNvPr id="5" name="object 5"/>
          <p:cNvPicPr/>
          <p:nvPr/>
        </p:nvPicPr>
        <p:blipFill>
          <a:blip r:embed="rId2" cstate="print"/>
          <a:stretch>
            <a:fillRect/>
          </a:stretch>
        </p:blipFill>
        <p:spPr>
          <a:xfrm>
            <a:off x="8037103" y="1607696"/>
            <a:ext cx="3885679" cy="2191313"/>
          </a:xfrm>
          <a:prstGeom prst="rect">
            <a:avLst/>
          </a:prstGeom>
        </p:spPr>
      </p:pic>
      <p:grpSp>
        <p:nvGrpSpPr>
          <p:cNvPr id="6" name="object 6"/>
          <p:cNvGrpSpPr/>
          <p:nvPr/>
        </p:nvGrpSpPr>
        <p:grpSpPr>
          <a:xfrm>
            <a:off x="379412" y="1379600"/>
            <a:ext cx="7223125" cy="2708275"/>
            <a:chOff x="379412" y="1379600"/>
            <a:chExt cx="7223125" cy="2708275"/>
          </a:xfrm>
        </p:grpSpPr>
        <p:pic>
          <p:nvPicPr>
            <p:cNvPr id="7" name="object 7"/>
            <p:cNvPicPr/>
            <p:nvPr/>
          </p:nvPicPr>
          <p:blipFill>
            <a:blip r:embed="rId3" cstate="print"/>
            <a:stretch>
              <a:fillRect/>
            </a:stretch>
          </p:blipFill>
          <p:spPr>
            <a:xfrm>
              <a:off x="491460" y="1809749"/>
              <a:ext cx="6795164" cy="1945670"/>
            </a:xfrm>
            <a:prstGeom prst="rect">
              <a:avLst/>
            </a:prstGeom>
          </p:spPr>
        </p:pic>
        <p:sp>
          <p:nvSpPr>
            <p:cNvPr id="8" name="object 8"/>
            <p:cNvSpPr/>
            <p:nvPr/>
          </p:nvSpPr>
          <p:spPr>
            <a:xfrm>
              <a:off x="385762" y="1576323"/>
              <a:ext cx="7210425" cy="2505075"/>
            </a:xfrm>
            <a:custGeom>
              <a:avLst/>
              <a:gdLst/>
              <a:ahLst/>
              <a:cxnLst/>
              <a:rect l="l" t="t" r="r" b="b"/>
              <a:pathLst>
                <a:path w="7210425" h="2505075">
                  <a:moveTo>
                    <a:pt x="0" y="2505075"/>
                  </a:moveTo>
                  <a:lnTo>
                    <a:pt x="7210425" y="2505075"/>
                  </a:lnTo>
                  <a:lnTo>
                    <a:pt x="7210425" y="0"/>
                  </a:lnTo>
                  <a:lnTo>
                    <a:pt x="0" y="0"/>
                  </a:lnTo>
                  <a:lnTo>
                    <a:pt x="0" y="2505075"/>
                  </a:lnTo>
                  <a:close/>
                </a:path>
              </a:pathLst>
            </a:custGeom>
            <a:ln w="12700">
              <a:solidFill>
                <a:srgbClr val="000000"/>
              </a:solidFill>
              <a:prstDash val="sysDash"/>
            </a:ln>
          </p:spPr>
          <p:txBody>
            <a:bodyPr wrap="square" lIns="0" tIns="0" rIns="0" bIns="0" rtlCol="0"/>
            <a:lstStyle/>
            <a:p>
              <a:endParaRPr/>
            </a:p>
          </p:txBody>
        </p:sp>
        <p:sp>
          <p:nvSpPr>
            <p:cNvPr id="9" name="object 9"/>
            <p:cNvSpPr/>
            <p:nvPr/>
          </p:nvSpPr>
          <p:spPr>
            <a:xfrm>
              <a:off x="1233487" y="1385950"/>
              <a:ext cx="857885" cy="447675"/>
            </a:xfrm>
            <a:custGeom>
              <a:avLst/>
              <a:gdLst/>
              <a:ahLst/>
              <a:cxnLst/>
              <a:rect l="l" t="t" r="r" b="b"/>
              <a:pathLst>
                <a:path w="857885" h="447675">
                  <a:moveTo>
                    <a:pt x="642937" y="0"/>
                  </a:moveTo>
                  <a:lnTo>
                    <a:pt x="214312" y="0"/>
                  </a:lnTo>
                  <a:lnTo>
                    <a:pt x="214312" y="223774"/>
                  </a:lnTo>
                  <a:lnTo>
                    <a:pt x="0" y="223774"/>
                  </a:lnTo>
                  <a:lnTo>
                    <a:pt x="428688" y="447675"/>
                  </a:lnTo>
                  <a:lnTo>
                    <a:pt x="857313" y="223774"/>
                  </a:lnTo>
                  <a:lnTo>
                    <a:pt x="642937" y="223774"/>
                  </a:lnTo>
                  <a:lnTo>
                    <a:pt x="642937" y="0"/>
                  </a:lnTo>
                  <a:close/>
                </a:path>
              </a:pathLst>
            </a:custGeom>
            <a:solidFill>
              <a:srgbClr val="FF0000"/>
            </a:solidFill>
          </p:spPr>
          <p:txBody>
            <a:bodyPr wrap="square" lIns="0" tIns="0" rIns="0" bIns="0" rtlCol="0"/>
            <a:lstStyle/>
            <a:p>
              <a:endParaRPr/>
            </a:p>
          </p:txBody>
        </p:sp>
        <p:sp>
          <p:nvSpPr>
            <p:cNvPr id="10" name="object 10"/>
            <p:cNvSpPr/>
            <p:nvPr/>
          </p:nvSpPr>
          <p:spPr>
            <a:xfrm>
              <a:off x="1233487" y="1385950"/>
              <a:ext cx="857885" cy="447675"/>
            </a:xfrm>
            <a:custGeom>
              <a:avLst/>
              <a:gdLst/>
              <a:ahLst/>
              <a:cxnLst/>
              <a:rect l="l" t="t" r="r" b="b"/>
              <a:pathLst>
                <a:path w="857885" h="447675">
                  <a:moveTo>
                    <a:pt x="0" y="223774"/>
                  </a:moveTo>
                  <a:lnTo>
                    <a:pt x="214312" y="223774"/>
                  </a:lnTo>
                  <a:lnTo>
                    <a:pt x="214312" y="0"/>
                  </a:lnTo>
                  <a:lnTo>
                    <a:pt x="642937" y="0"/>
                  </a:lnTo>
                  <a:lnTo>
                    <a:pt x="642937" y="223774"/>
                  </a:lnTo>
                  <a:lnTo>
                    <a:pt x="857313" y="223774"/>
                  </a:lnTo>
                  <a:lnTo>
                    <a:pt x="428688" y="447675"/>
                  </a:lnTo>
                  <a:lnTo>
                    <a:pt x="0" y="223774"/>
                  </a:lnTo>
                  <a:close/>
                </a:path>
              </a:pathLst>
            </a:custGeom>
            <a:ln w="12700">
              <a:solidFill>
                <a:srgbClr val="FF0000"/>
              </a:solidFill>
            </a:ln>
          </p:spPr>
          <p:txBody>
            <a:bodyPr wrap="square" lIns="0" tIns="0" rIns="0" bIns="0" rtlCol="0"/>
            <a:lstStyle/>
            <a:p>
              <a:endParaRPr/>
            </a:p>
          </p:txBody>
        </p:sp>
      </p:grpSp>
      <p:sp>
        <p:nvSpPr>
          <p:cNvPr id="11" name="object 11"/>
          <p:cNvSpPr txBox="1"/>
          <p:nvPr/>
        </p:nvSpPr>
        <p:spPr>
          <a:xfrm>
            <a:off x="2190114" y="845248"/>
            <a:ext cx="7817484"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eiryo UI"/>
                <a:cs typeface="Meiryo UI"/>
              </a:rPr>
              <a:t>DB</a:t>
            </a:r>
            <a:r>
              <a:rPr sz="2400" spc="-45" dirty="0">
                <a:latin typeface="Meiryo UI"/>
                <a:cs typeface="Meiryo UI"/>
              </a:rPr>
              <a:t>検索で、入力配列に類似したデータを集め、入力情報に追加</a:t>
            </a:r>
            <a:endParaRPr sz="2400">
              <a:latin typeface="Meiryo UI"/>
              <a:cs typeface="Meiryo UI"/>
            </a:endParaRPr>
          </a:p>
        </p:txBody>
      </p:sp>
      <p:sp>
        <p:nvSpPr>
          <p:cNvPr id="14" name="正方形/長方形 13">
            <a:extLst>
              <a:ext uri="{FF2B5EF4-FFF2-40B4-BE49-F238E27FC236}">
                <a16:creationId xmlns:a16="http://schemas.microsoft.com/office/drawing/2014/main" id="{758CCEC9-80D9-C4F4-D54F-97E03FBE56BA}"/>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の仕組み：特徴量</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BAFD-53F2-24CF-A3C6-58101DF844AB}"/>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0CB31-00B4-2477-533B-623EF1A01FD4}"/>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err="1">
                <a:latin typeface="BIZ UDPゴシック" panose="020B0400000000000000" pitchFamily="50" charset="-128"/>
                <a:ea typeface="BIZ UDPゴシック" panose="020B0400000000000000" pitchFamily="50" charset="-128"/>
                <a:cs typeface="Shrikhand" panose="02000000000000000000" pitchFamily="2" charset="0"/>
              </a:rPr>
              <a:t>AlphaProteo</a:t>
            </a:r>
            <a:r>
              <a:rPr kumimoji="1" lang="ja-JP" altLang="en-US" sz="2800" b="1" dirty="0">
                <a:latin typeface="BIZ UDPゴシック" panose="020B0400000000000000" pitchFamily="50" charset="-128"/>
                <a:ea typeface="BIZ UDPゴシック" panose="020B0400000000000000" pitchFamily="50" charset="-128"/>
                <a:cs typeface="Shrikhand" panose="02000000000000000000" pitchFamily="2" charset="0"/>
              </a:rPr>
              <a:t>で鞭毛モーターを設計し構築できる？</a:t>
            </a:r>
          </a:p>
        </p:txBody>
      </p:sp>
      <p:pic>
        <p:nvPicPr>
          <p:cNvPr id="8194" name="Picture 2" descr="サルモネラ菌の ⁇ 毛運動。2つの膜とペプチドグリカンは、灰色と緑色で概略的に示されています。">
            <a:extLst>
              <a:ext uri="{FF2B5EF4-FFF2-40B4-BE49-F238E27FC236}">
                <a16:creationId xmlns:a16="http://schemas.microsoft.com/office/drawing/2014/main" id="{5B44723C-0898-70DC-1817-2AFB5D6EB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27" y="524527"/>
            <a:ext cx="5180542" cy="62601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回転方向は、Cリングの周りのステーターの位置によって決まります。">
            <a:extLst>
              <a:ext uri="{FF2B5EF4-FFF2-40B4-BE49-F238E27FC236}">
                <a16:creationId xmlns:a16="http://schemas.microsoft.com/office/drawing/2014/main" id="{8E6BE741-8590-AD52-BD01-3E60C4BE1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8" y="524527"/>
            <a:ext cx="5925110" cy="63129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652F7CA-73BD-1668-B5F8-59C1D7F049C1}"/>
              </a:ext>
            </a:extLst>
          </p:cNvPr>
          <p:cNvSpPr txBox="1"/>
          <p:nvPr/>
        </p:nvSpPr>
        <p:spPr>
          <a:xfrm>
            <a:off x="3139792" y="6599984"/>
            <a:ext cx="6159010" cy="369332"/>
          </a:xfrm>
          <a:prstGeom prst="rect">
            <a:avLst/>
          </a:prstGeom>
          <a:noFill/>
        </p:spPr>
        <p:txBody>
          <a:bodyPr wrap="square">
            <a:spAutoFit/>
          </a:bodyPr>
          <a:lstStyle/>
          <a:p>
            <a:r>
              <a:rPr lang="tr-TR" altLang="ja-JP" dirty="0"/>
              <a:t>https://pdb101.rcsb.org/motm/300</a:t>
            </a:r>
            <a:endParaRPr lang="ja-JP" altLang="en-US" dirty="0"/>
          </a:p>
        </p:txBody>
      </p:sp>
    </p:spTree>
    <p:extLst>
      <p:ext uri="{BB962C8B-B14F-4D97-AF65-F5344CB8AC3E}">
        <p14:creationId xmlns:p14="http://schemas.microsoft.com/office/powerpoint/2010/main" val="1267680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69495" y="-51498"/>
            <a:ext cx="15303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游ゴシック"/>
                <a:cs typeface="游ゴシック"/>
              </a:rPr>
              <a:t>9</a:t>
            </a:r>
            <a:endParaRPr sz="1800">
              <a:latin typeface="游ゴシック"/>
              <a:cs typeface="游ゴシック"/>
            </a:endParaRPr>
          </a:p>
        </p:txBody>
      </p:sp>
      <p:pic>
        <p:nvPicPr>
          <p:cNvPr id="4" name="object 4"/>
          <p:cNvPicPr/>
          <p:nvPr/>
        </p:nvPicPr>
        <p:blipFill>
          <a:blip r:embed="rId2" cstate="print"/>
          <a:stretch>
            <a:fillRect/>
          </a:stretch>
        </p:blipFill>
        <p:spPr>
          <a:xfrm>
            <a:off x="5538005" y="3969107"/>
            <a:ext cx="6158694" cy="1545867"/>
          </a:xfrm>
          <a:prstGeom prst="rect">
            <a:avLst/>
          </a:prstGeom>
        </p:spPr>
      </p:pic>
      <p:grpSp>
        <p:nvGrpSpPr>
          <p:cNvPr id="5" name="object 5"/>
          <p:cNvGrpSpPr/>
          <p:nvPr/>
        </p:nvGrpSpPr>
        <p:grpSpPr>
          <a:xfrm>
            <a:off x="598487" y="1560449"/>
            <a:ext cx="5880100" cy="2060575"/>
            <a:chOff x="598487" y="1560449"/>
            <a:chExt cx="5880100" cy="2060575"/>
          </a:xfrm>
        </p:grpSpPr>
        <p:pic>
          <p:nvPicPr>
            <p:cNvPr id="6" name="object 6"/>
            <p:cNvPicPr/>
            <p:nvPr/>
          </p:nvPicPr>
          <p:blipFill>
            <a:blip r:embed="rId3" cstate="print"/>
            <a:stretch>
              <a:fillRect/>
            </a:stretch>
          </p:blipFill>
          <p:spPr>
            <a:xfrm>
              <a:off x="688634" y="1752600"/>
              <a:ext cx="5521665" cy="1592734"/>
            </a:xfrm>
            <a:prstGeom prst="rect">
              <a:avLst/>
            </a:prstGeom>
          </p:spPr>
        </p:pic>
        <p:sp>
          <p:nvSpPr>
            <p:cNvPr id="7" name="object 7"/>
            <p:cNvSpPr/>
            <p:nvPr/>
          </p:nvSpPr>
          <p:spPr>
            <a:xfrm>
              <a:off x="604837" y="1566799"/>
              <a:ext cx="5867400" cy="2047875"/>
            </a:xfrm>
            <a:custGeom>
              <a:avLst/>
              <a:gdLst/>
              <a:ahLst/>
              <a:cxnLst/>
              <a:rect l="l" t="t" r="r" b="b"/>
              <a:pathLst>
                <a:path w="5867400" h="2047875">
                  <a:moveTo>
                    <a:pt x="0" y="2047875"/>
                  </a:moveTo>
                  <a:lnTo>
                    <a:pt x="5867400" y="2047875"/>
                  </a:lnTo>
                  <a:lnTo>
                    <a:pt x="5867400" y="0"/>
                  </a:lnTo>
                  <a:lnTo>
                    <a:pt x="0" y="0"/>
                  </a:lnTo>
                  <a:lnTo>
                    <a:pt x="0" y="2047875"/>
                  </a:lnTo>
                  <a:close/>
                </a:path>
              </a:pathLst>
            </a:custGeom>
            <a:ln w="12700">
              <a:solidFill>
                <a:srgbClr val="000000"/>
              </a:solidFill>
              <a:prstDash val="sysDash"/>
            </a:ln>
          </p:spPr>
          <p:txBody>
            <a:bodyPr wrap="square" lIns="0" tIns="0" rIns="0" bIns="0" rtlCol="0"/>
            <a:lstStyle/>
            <a:p>
              <a:endParaRPr/>
            </a:p>
          </p:txBody>
        </p:sp>
        <p:sp>
          <p:nvSpPr>
            <p:cNvPr id="8" name="object 8"/>
            <p:cNvSpPr/>
            <p:nvPr/>
          </p:nvSpPr>
          <p:spPr>
            <a:xfrm>
              <a:off x="3538601" y="1919351"/>
              <a:ext cx="685800" cy="361950"/>
            </a:xfrm>
            <a:custGeom>
              <a:avLst/>
              <a:gdLst/>
              <a:ahLst/>
              <a:cxnLst/>
              <a:rect l="l" t="t" r="r" b="b"/>
              <a:pathLst>
                <a:path w="685800" h="361950">
                  <a:moveTo>
                    <a:pt x="514350" y="0"/>
                  </a:moveTo>
                  <a:lnTo>
                    <a:pt x="171450" y="0"/>
                  </a:lnTo>
                  <a:lnTo>
                    <a:pt x="171450" y="180975"/>
                  </a:lnTo>
                  <a:lnTo>
                    <a:pt x="0" y="180975"/>
                  </a:lnTo>
                  <a:lnTo>
                    <a:pt x="342900" y="361950"/>
                  </a:lnTo>
                  <a:lnTo>
                    <a:pt x="685800" y="180975"/>
                  </a:lnTo>
                  <a:lnTo>
                    <a:pt x="514350" y="180975"/>
                  </a:lnTo>
                  <a:lnTo>
                    <a:pt x="514350" y="0"/>
                  </a:lnTo>
                  <a:close/>
                </a:path>
              </a:pathLst>
            </a:custGeom>
            <a:solidFill>
              <a:srgbClr val="FF0000"/>
            </a:solidFill>
          </p:spPr>
          <p:txBody>
            <a:bodyPr wrap="square" lIns="0" tIns="0" rIns="0" bIns="0" rtlCol="0"/>
            <a:lstStyle/>
            <a:p>
              <a:endParaRPr/>
            </a:p>
          </p:txBody>
        </p:sp>
        <p:sp>
          <p:nvSpPr>
            <p:cNvPr id="9" name="object 9"/>
            <p:cNvSpPr/>
            <p:nvPr/>
          </p:nvSpPr>
          <p:spPr>
            <a:xfrm>
              <a:off x="3538601" y="1919351"/>
              <a:ext cx="685800" cy="361950"/>
            </a:xfrm>
            <a:custGeom>
              <a:avLst/>
              <a:gdLst/>
              <a:ahLst/>
              <a:cxnLst/>
              <a:rect l="l" t="t" r="r" b="b"/>
              <a:pathLst>
                <a:path w="685800" h="361950">
                  <a:moveTo>
                    <a:pt x="0" y="180975"/>
                  </a:moveTo>
                  <a:lnTo>
                    <a:pt x="171450" y="180975"/>
                  </a:lnTo>
                  <a:lnTo>
                    <a:pt x="171450" y="0"/>
                  </a:lnTo>
                  <a:lnTo>
                    <a:pt x="514350" y="0"/>
                  </a:lnTo>
                  <a:lnTo>
                    <a:pt x="514350" y="180975"/>
                  </a:lnTo>
                  <a:lnTo>
                    <a:pt x="685800" y="180975"/>
                  </a:lnTo>
                  <a:lnTo>
                    <a:pt x="342900" y="361950"/>
                  </a:lnTo>
                  <a:lnTo>
                    <a:pt x="0" y="180975"/>
                  </a:lnTo>
                  <a:close/>
                </a:path>
              </a:pathLst>
            </a:custGeom>
            <a:ln w="12700">
              <a:solidFill>
                <a:srgbClr val="FF0000"/>
              </a:solidFill>
            </a:ln>
          </p:spPr>
          <p:txBody>
            <a:bodyPr wrap="square" lIns="0" tIns="0" rIns="0" bIns="0" rtlCol="0"/>
            <a:lstStyle/>
            <a:p>
              <a:endParaRPr/>
            </a:p>
          </p:txBody>
        </p:sp>
      </p:grpSp>
      <p:sp>
        <p:nvSpPr>
          <p:cNvPr id="10" name="object 10"/>
          <p:cNvSpPr txBox="1"/>
          <p:nvPr/>
        </p:nvSpPr>
        <p:spPr>
          <a:xfrm>
            <a:off x="575627" y="4035742"/>
            <a:ext cx="4520565" cy="853440"/>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1800" spc="-50" dirty="0">
                <a:latin typeface="Meiryo UI"/>
                <a:cs typeface="Meiryo UI"/>
              </a:rPr>
              <a:t>ペア表現、シングル表現それぞれを更新</a:t>
            </a:r>
            <a:endParaRPr sz="1800">
              <a:latin typeface="Meiryo UI"/>
              <a:cs typeface="Meiryo UI"/>
            </a:endParaRPr>
          </a:p>
          <a:p>
            <a:pPr marL="298450" indent="-285750">
              <a:lnSpc>
                <a:spcPct val="100000"/>
              </a:lnSpc>
              <a:spcBef>
                <a:spcPts val="20"/>
              </a:spcBef>
              <a:buFont typeface="Wingdings"/>
              <a:buChar char=""/>
              <a:tabLst>
                <a:tab pos="298450" algn="l"/>
              </a:tabLst>
            </a:pPr>
            <a:r>
              <a:rPr sz="1800" spc="-10" dirty="0">
                <a:latin typeface="Meiryo UI"/>
                <a:cs typeface="Meiryo UI"/>
              </a:rPr>
              <a:t>基本的に</a:t>
            </a:r>
            <a:r>
              <a:rPr sz="1800" spc="-20" dirty="0">
                <a:latin typeface="Meiryo UI"/>
                <a:cs typeface="Meiryo UI"/>
              </a:rPr>
              <a:t>AlphaFold2</a:t>
            </a:r>
            <a:r>
              <a:rPr sz="1800" spc="-25" dirty="0">
                <a:latin typeface="Meiryo UI"/>
                <a:cs typeface="Meiryo UI"/>
              </a:rPr>
              <a:t>を踏襲だが、</a:t>
            </a:r>
            <a:endParaRPr sz="1800">
              <a:latin typeface="Meiryo UI"/>
              <a:cs typeface="Meiryo UI"/>
            </a:endParaRPr>
          </a:p>
          <a:p>
            <a:pPr marL="298450">
              <a:lnSpc>
                <a:spcPct val="100000"/>
              </a:lnSpc>
              <a:spcBef>
                <a:spcPts val="20"/>
              </a:spcBef>
            </a:pPr>
            <a:r>
              <a:rPr sz="1800" spc="-10" dirty="0">
                <a:latin typeface="Meiryo UI"/>
                <a:cs typeface="Meiryo UI"/>
              </a:rPr>
              <a:t>MSAが不採用に</a:t>
            </a:r>
            <a:r>
              <a:rPr sz="1200" dirty="0">
                <a:latin typeface="Meiryo UI"/>
                <a:cs typeface="Meiryo UI"/>
              </a:rPr>
              <a:t>(MSA:Generic</a:t>
            </a:r>
            <a:r>
              <a:rPr sz="1200" spc="15" dirty="0">
                <a:latin typeface="Meiryo UI"/>
                <a:cs typeface="Meiryo UI"/>
              </a:rPr>
              <a:t> </a:t>
            </a:r>
            <a:r>
              <a:rPr sz="1200" spc="-10" dirty="0">
                <a:latin typeface="Meiryo UI"/>
                <a:cs typeface="Meiryo UI"/>
              </a:rPr>
              <a:t>search</a:t>
            </a:r>
            <a:r>
              <a:rPr sz="1200" spc="-15" dirty="0">
                <a:latin typeface="Meiryo UI"/>
                <a:cs typeface="Meiryo UI"/>
              </a:rPr>
              <a:t>結果由来の情報)</a:t>
            </a:r>
            <a:endParaRPr sz="1200">
              <a:latin typeface="Meiryo UI"/>
              <a:cs typeface="Meiryo UI"/>
            </a:endParaRPr>
          </a:p>
        </p:txBody>
      </p:sp>
      <p:grpSp>
        <p:nvGrpSpPr>
          <p:cNvPr id="11" name="object 11"/>
          <p:cNvGrpSpPr/>
          <p:nvPr/>
        </p:nvGrpSpPr>
        <p:grpSpPr>
          <a:xfrm>
            <a:off x="5915088" y="5895975"/>
            <a:ext cx="3152775" cy="809625"/>
            <a:chOff x="5915088" y="5895975"/>
            <a:chExt cx="3152775" cy="809625"/>
          </a:xfrm>
        </p:grpSpPr>
        <p:pic>
          <p:nvPicPr>
            <p:cNvPr id="12" name="object 12"/>
            <p:cNvPicPr/>
            <p:nvPr/>
          </p:nvPicPr>
          <p:blipFill>
            <a:blip r:embed="rId4" cstate="print"/>
            <a:stretch>
              <a:fillRect/>
            </a:stretch>
          </p:blipFill>
          <p:spPr>
            <a:xfrm>
              <a:off x="6009738" y="5965849"/>
              <a:ext cx="2811225" cy="718155"/>
            </a:xfrm>
            <a:prstGeom prst="rect">
              <a:avLst/>
            </a:prstGeom>
          </p:spPr>
        </p:pic>
        <p:sp>
          <p:nvSpPr>
            <p:cNvPr id="13" name="object 13"/>
            <p:cNvSpPr/>
            <p:nvPr/>
          </p:nvSpPr>
          <p:spPr>
            <a:xfrm>
              <a:off x="5919851" y="5900737"/>
              <a:ext cx="3143250" cy="800100"/>
            </a:xfrm>
            <a:custGeom>
              <a:avLst/>
              <a:gdLst/>
              <a:ahLst/>
              <a:cxnLst/>
              <a:rect l="l" t="t" r="r" b="b"/>
              <a:pathLst>
                <a:path w="3143250" h="800100">
                  <a:moveTo>
                    <a:pt x="0" y="800100"/>
                  </a:moveTo>
                  <a:lnTo>
                    <a:pt x="3143250" y="800100"/>
                  </a:lnTo>
                  <a:lnTo>
                    <a:pt x="3143250" y="0"/>
                  </a:lnTo>
                  <a:lnTo>
                    <a:pt x="0" y="0"/>
                  </a:lnTo>
                  <a:lnTo>
                    <a:pt x="0" y="80010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9140825" y="5868352"/>
            <a:ext cx="2559685" cy="57721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Meiryo UI"/>
                <a:cs typeface="Meiryo UI"/>
              </a:rPr>
              <a:t>←</a:t>
            </a:r>
            <a:r>
              <a:rPr sz="1800" u="sng" spc="-10" dirty="0">
                <a:solidFill>
                  <a:srgbClr val="0462C1"/>
                </a:solidFill>
                <a:uFill>
                  <a:solidFill>
                    <a:srgbClr val="0462C1"/>
                  </a:solidFill>
                </a:uFill>
                <a:latin typeface="Meiryo UI"/>
                <a:cs typeface="Meiryo UI"/>
                <a:hlinkClick r:id="rId5"/>
              </a:rPr>
              <a:t>AlphaFold2</a:t>
            </a:r>
            <a:r>
              <a:rPr sz="1800" u="none" spc="-30" dirty="0">
                <a:latin typeface="Meiryo UI"/>
                <a:cs typeface="Meiryo UI"/>
              </a:rPr>
              <a:t>より引用</a:t>
            </a:r>
            <a:endParaRPr sz="1800">
              <a:latin typeface="Meiryo UI"/>
              <a:cs typeface="Meiryo UI"/>
            </a:endParaRPr>
          </a:p>
          <a:p>
            <a:pPr marL="165100">
              <a:lnSpc>
                <a:spcPct val="100000"/>
              </a:lnSpc>
              <a:spcBef>
                <a:spcPts val="20"/>
              </a:spcBef>
            </a:pPr>
            <a:r>
              <a:rPr sz="1800" spc="-20" dirty="0">
                <a:latin typeface="Meiryo UI"/>
                <a:cs typeface="Meiryo UI"/>
              </a:rPr>
              <a:t>ペア表現の更新方法４種</a:t>
            </a:r>
            <a:endParaRPr sz="1800">
              <a:latin typeface="Meiryo UI"/>
              <a:cs typeface="Meiryo UI"/>
            </a:endParaRPr>
          </a:p>
        </p:txBody>
      </p:sp>
      <p:sp>
        <p:nvSpPr>
          <p:cNvPr id="15" name="object 15"/>
          <p:cNvSpPr txBox="1"/>
          <p:nvPr/>
        </p:nvSpPr>
        <p:spPr>
          <a:xfrm>
            <a:off x="3825240" y="845248"/>
            <a:ext cx="4549775" cy="391795"/>
          </a:xfrm>
          <a:prstGeom prst="rect">
            <a:avLst/>
          </a:prstGeom>
        </p:spPr>
        <p:txBody>
          <a:bodyPr vert="horz" wrap="square" lIns="0" tIns="12700" rIns="0" bIns="0" rtlCol="0">
            <a:spAutoFit/>
          </a:bodyPr>
          <a:lstStyle/>
          <a:p>
            <a:pPr marL="12700">
              <a:lnSpc>
                <a:spcPct val="100000"/>
              </a:lnSpc>
              <a:spcBef>
                <a:spcPts val="100"/>
              </a:spcBef>
            </a:pPr>
            <a:r>
              <a:rPr sz="2400" spc="-20" dirty="0">
                <a:latin typeface="Meiryo UI"/>
                <a:cs typeface="Meiryo UI"/>
              </a:rPr>
              <a:t>基本的な処理はAlphaFold2</a:t>
            </a:r>
            <a:r>
              <a:rPr sz="2400" spc="-30" dirty="0">
                <a:latin typeface="Meiryo UI"/>
                <a:cs typeface="Meiryo UI"/>
              </a:rPr>
              <a:t>を踏襲</a:t>
            </a:r>
            <a:endParaRPr sz="2400">
              <a:latin typeface="Meiryo UI"/>
              <a:cs typeface="Meiryo UI"/>
            </a:endParaRPr>
          </a:p>
        </p:txBody>
      </p:sp>
      <p:sp>
        <p:nvSpPr>
          <p:cNvPr id="18" name="正方形/長方形 17">
            <a:extLst>
              <a:ext uri="{FF2B5EF4-FFF2-40B4-BE49-F238E27FC236}">
                <a16:creationId xmlns:a16="http://schemas.microsoft.com/office/drawing/2014/main" id="{E1ACC61C-3E43-0CC1-5E6C-50FA9545EF74}"/>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：潜在特徴の更新</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10</a:t>
            </a:r>
            <a:endParaRPr sz="1800">
              <a:latin typeface="游ゴシック"/>
              <a:cs typeface="游ゴシック"/>
            </a:endParaRPr>
          </a:p>
        </p:txBody>
      </p:sp>
      <p:grpSp>
        <p:nvGrpSpPr>
          <p:cNvPr id="4" name="object 4"/>
          <p:cNvGrpSpPr/>
          <p:nvPr/>
        </p:nvGrpSpPr>
        <p:grpSpPr>
          <a:xfrm>
            <a:off x="608012" y="1446275"/>
            <a:ext cx="5880100" cy="2051050"/>
            <a:chOff x="608012" y="1446275"/>
            <a:chExt cx="5880100" cy="2051050"/>
          </a:xfrm>
        </p:grpSpPr>
        <p:pic>
          <p:nvPicPr>
            <p:cNvPr id="5" name="object 5"/>
            <p:cNvPicPr/>
            <p:nvPr/>
          </p:nvPicPr>
          <p:blipFill>
            <a:blip r:embed="rId2" cstate="print"/>
            <a:stretch>
              <a:fillRect/>
            </a:stretch>
          </p:blipFill>
          <p:spPr>
            <a:xfrm>
              <a:off x="685800" y="1628774"/>
              <a:ext cx="5534025" cy="1593954"/>
            </a:xfrm>
            <a:prstGeom prst="rect">
              <a:avLst/>
            </a:prstGeom>
          </p:spPr>
        </p:pic>
        <p:sp>
          <p:nvSpPr>
            <p:cNvPr id="6" name="object 6"/>
            <p:cNvSpPr/>
            <p:nvPr/>
          </p:nvSpPr>
          <p:spPr>
            <a:xfrm>
              <a:off x="614362" y="1452625"/>
              <a:ext cx="5867400" cy="2038350"/>
            </a:xfrm>
            <a:custGeom>
              <a:avLst/>
              <a:gdLst/>
              <a:ahLst/>
              <a:cxnLst/>
              <a:rect l="l" t="t" r="r" b="b"/>
              <a:pathLst>
                <a:path w="5867400" h="2038350">
                  <a:moveTo>
                    <a:pt x="0" y="2038350"/>
                  </a:moveTo>
                  <a:lnTo>
                    <a:pt x="5867400" y="2038350"/>
                  </a:lnTo>
                  <a:lnTo>
                    <a:pt x="5867400" y="0"/>
                  </a:lnTo>
                  <a:lnTo>
                    <a:pt x="0" y="0"/>
                  </a:lnTo>
                  <a:lnTo>
                    <a:pt x="0" y="2038350"/>
                  </a:lnTo>
                  <a:close/>
                </a:path>
              </a:pathLst>
            </a:custGeom>
            <a:ln w="12700">
              <a:solidFill>
                <a:srgbClr val="000000"/>
              </a:solidFill>
              <a:prstDash val="sysDash"/>
            </a:ln>
          </p:spPr>
          <p:txBody>
            <a:bodyPr wrap="square" lIns="0" tIns="0" rIns="0" bIns="0" rtlCol="0"/>
            <a:lstStyle/>
            <a:p>
              <a:endParaRPr/>
            </a:p>
          </p:txBody>
        </p:sp>
        <p:sp>
          <p:nvSpPr>
            <p:cNvPr id="7" name="object 7"/>
            <p:cNvSpPr/>
            <p:nvPr/>
          </p:nvSpPr>
          <p:spPr>
            <a:xfrm>
              <a:off x="4853051" y="1795525"/>
              <a:ext cx="695325" cy="361950"/>
            </a:xfrm>
            <a:custGeom>
              <a:avLst/>
              <a:gdLst/>
              <a:ahLst/>
              <a:cxnLst/>
              <a:rect l="l" t="t" r="r" b="b"/>
              <a:pathLst>
                <a:path w="695325" h="361950">
                  <a:moveTo>
                    <a:pt x="521462" y="0"/>
                  </a:moveTo>
                  <a:lnTo>
                    <a:pt x="173736" y="0"/>
                  </a:lnTo>
                  <a:lnTo>
                    <a:pt x="173736" y="180975"/>
                  </a:lnTo>
                  <a:lnTo>
                    <a:pt x="0" y="180975"/>
                  </a:lnTo>
                  <a:lnTo>
                    <a:pt x="347599" y="361950"/>
                  </a:lnTo>
                  <a:lnTo>
                    <a:pt x="695325" y="180975"/>
                  </a:lnTo>
                  <a:lnTo>
                    <a:pt x="521462" y="180975"/>
                  </a:lnTo>
                  <a:lnTo>
                    <a:pt x="521462" y="0"/>
                  </a:lnTo>
                  <a:close/>
                </a:path>
              </a:pathLst>
            </a:custGeom>
            <a:solidFill>
              <a:srgbClr val="FF0000"/>
            </a:solidFill>
          </p:spPr>
          <p:txBody>
            <a:bodyPr wrap="square" lIns="0" tIns="0" rIns="0" bIns="0" rtlCol="0"/>
            <a:lstStyle/>
            <a:p>
              <a:endParaRPr/>
            </a:p>
          </p:txBody>
        </p:sp>
        <p:sp>
          <p:nvSpPr>
            <p:cNvPr id="8" name="object 8"/>
            <p:cNvSpPr/>
            <p:nvPr/>
          </p:nvSpPr>
          <p:spPr>
            <a:xfrm>
              <a:off x="4853051" y="1795525"/>
              <a:ext cx="695325" cy="361950"/>
            </a:xfrm>
            <a:custGeom>
              <a:avLst/>
              <a:gdLst/>
              <a:ahLst/>
              <a:cxnLst/>
              <a:rect l="l" t="t" r="r" b="b"/>
              <a:pathLst>
                <a:path w="695325" h="361950">
                  <a:moveTo>
                    <a:pt x="0" y="180975"/>
                  </a:moveTo>
                  <a:lnTo>
                    <a:pt x="173736" y="180975"/>
                  </a:lnTo>
                  <a:lnTo>
                    <a:pt x="173736" y="0"/>
                  </a:lnTo>
                  <a:lnTo>
                    <a:pt x="521462" y="0"/>
                  </a:lnTo>
                  <a:lnTo>
                    <a:pt x="521462" y="180975"/>
                  </a:lnTo>
                  <a:lnTo>
                    <a:pt x="695325" y="180975"/>
                  </a:lnTo>
                  <a:lnTo>
                    <a:pt x="347599" y="361950"/>
                  </a:lnTo>
                  <a:lnTo>
                    <a:pt x="0" y="180975"/>
                  </a:lnTo>
                  <a:close/>
                </a:path>
              </a:pathLst>
            </a:custGeom>
            <a:ln w="12700">
              <a:solidFill>
                <a:srgbClr val="FF0000"/>
              </a:solidFill>
            </a:ln>
          </p:spPr>
          <p:txBody>
            <a:bodyPr wrap="square" lIns="0" tIns="0" rIns="0" bIns="0" rtlCol="0"/>
            <a:lstStyle/>
            <a:p>
              <a:endParaRPr/>
            </a:p>
          </p:txBody>
        </p:sp>
      </p:grpSp>
      <p:sp>
        <p:nvSpPr>
          <p:cNvPr id="9" name="object 9"/>
          <p:cNvSpPr txBox="1"/>
          <p:nvPr/>
        </p:nvSpPr>
        <p:spPr>
          <a:xfrm>
            <a:off x="688657" y="4064952"/>
            <a:ext cx="6562090" cy="1673860"/>
          </a:xfrm>
          <a:prstGeom prst="rect">
            <a:avLst/>
          </a:prstGeom>
        </p:spPr>
        <p:txBody>
          <a:bodyPr vert="horz" wrap="square" lIns="0" tIns="10795" rIns="0" bIns="0" rtlCol="0">
            <a:spAutoFit/>
          </a:bodyPr>
          <a:lstStyle/>
          <a:p>
            <a:pPr marL="298450" marR="879475" indent="-286385">
              <a:lnSpc>
                <a:spcPct val="100800"/>
              </a:lnSpc>
              <a:spcBef>
                <a:spcPts val="85"/>
              </a:spcBef>
              <a:buFont typeface="Wingdings"/>
              <a:buChar char=""/>
              <a:tabLst>
                <a:tab pos="298450" algn="l"/>
              </a:tabLst>
            </a:pPr>
            <a:r>
              <a:rPr sz="1800" spc="-30" dirty="0">
                <a:latin typeface="Meiryo UI"/>
                <a:cs typeface="Meiryo UI"/>
              </a:rPr>
              <a:t>トークンと原子座標の２段階で構成。基本は</a:t>
            </a:r>
            <a:r>
              <a:rPr sz="1800" spc="-10" dirty="0">
                <a:latin typeface="Meiryo UI"/>
                <a:cs typeface="Meiryo UI"/>
              </a:rPr>
              <a:t>transformerただし、</a:t>
            </a:r>
            <a:r>
              <a:rPr sz="1800" spc="-25" dirty="0">
                <a:latin typeface="Meiryo UI"/>
                <a:cs typeface="Meiryo UI"/>
              </a:rPr>
              <a:t>SwiGLU</a:t>
            </a:r>
            <a:r>
              <a:rPr sz="1800" spc="-20" dirty="0">
                <a:latin typeface="Meiryo UI"/>
                <a:cs typeface="Meiryo UI"/>
              </a:rPr>
              <a:t>利用。また、</a:t>
            </a:r>
            <a:r>
              <a:rPr sz="1800" spc="-10" dirty="0">
                <a:latin typeface="Meiryo UI"/>
                <a:cs typeface="Meiryo UI"/>
              </a:rPr>
              <a:t>SE(3</a:t>
            </a:r>
            <a:r>
              <a:rPr sz="1800" spc="-15" dirty="0">
                <a:latin typeface="Meiryo UI"/>
                <a:cs typeface="Meiryo UI"/>
              </a:rPr>
              <a:t>)同変を持たない</a:t>
            </a:r>
            <a:endParaRPr sz="1800" dirty="0">
              <a:latin typeface="Meiryo UI"/>
              <a:cs typeface="Meiryo UI"/>
            </a:endParaRPr>
          </a:p>
          <a:p>
            <a:pPr marL="298450" indent="-285750">
              <a:lnSpc>
                <a:spcPct val="100000"/>
              </a:lnSpc>
              <a:spcBef>
                <a:spcPts val="2120"/>
              </a:spcBef>
              <a:buFont typeface="Wingdings"/>
              <a:buChar char=""/>
              <a:tabLst>
                <a:tab pos="298450" algn="l"/>
              </a:tabLst>
            </a:pPr>
            <a:r>
              <a:rPr sz="1800" spc="-20" dirty="0">
                <a:latin typeface="Meiryo UI"/>
                <a:cs typeface="Meiryo UI"/>
              </a:rPr>
              <a:t>条件付け</a:t>
            </a:r>
            <a:endParaRPr sz="1800" dirty="0">
              <a:latin typeface="Meiryo UI"/>
              <a:cs typeface="Meiryo UI"/>
            </a:endParaRPr>
          </a:p>
          <a:p>
            <a:pPr marL="755650" lvl="1" indent="-285750">
              <a:lnSpc>
                <a:spcPct val="100000"/>
              </a:lnSpc>
              <a:spcBef>
                <a:spcPts val="15"/>
              </a:spcBef>
              <a:buFont typeface="Arial"/>
              <a:buChar char="•"/>
              <a:tabLst>
                <a:tab pos="755650" algn="l"/>
              </a:tabLst>
            </a:pPr>
            <a:r>
              <a:rPr sz="1800" dirty="0">
                <a:latin typeface="Meiryo UI"/>
                <a:cs typeface="Meiryo UI"/>
              </a:rPr>
              <a:t>Adaptive</a:t>
            </a:r>
            <a:r>
              <a:rPr sz="1800" spc="-20" dirty="0">
                <a:latin typeface="Meiryo UI"/>
                <a:cs typeface="Meiryo UI"/>
              </a:rPr>
              <a:t> </a:t>
            </a:r>
            <a:r>
              <a:rPr sz="1800" dirty="0">
                <a:latin typeface="Meiryo UI"/>
                <a:cs typeface="Meiryo UI"/>
              </a:rPr>
              <a:t>Layernorm</a:t>
            </a:r>
            <a:r>
              <a:rPr sz="1800" spc="-30" dirty="0">
                <a:latin typeface="Meiryo UI"/>
                <a:cs typeface="Meiryo UI"/>
              </a:rPr>
              <a:t> </a:t>
            </a:r>
            <a:r>
              <a:rPr sz="1800" dirty="0">
                <a:latin typeface="Meiryo UI"/>
                <a:cs typeface="Meiryo UI"/>
              </a:rPr>
              <a:t>[27]</a:t>
            </a:r>
            <a:r>
              <a:rPr sz="1800" spc="-30" dirty="0">
                <a:latin typeface="Meiryo UI"/>
                <a:cs typeface="Meiryo UI"/>
              </a:rPr>
              <a:t> </a:t>
            </a:r>
            <a:r>
              <a:rPr sz="1800" dirty="0">
                <a:latin typeface="Meiryo UI"/>
                <a:cs typeface="Meiryo UI"/>
              </a:rPr>
              <a:t>for</a:t>
            </a:r>
            <a:r>
              <a:rPr sz="1800" spc="-55" dirty="0">
                <a:latin typeface="Meiryo UI"/>
                <a:cs typeface="Meiryo UI"/>
              </a:rPr>
              <a:t> </a:t>
            </a:r>
            <a:r>
              <a:rPr sz="1800" dirty="0">
                <a:latin typeface="Meiryo UI"/>
                <a:cs typeface="Meiryo UI"/>
              </a:rPr>
              <a:t>the</a:t>
            </a:r>
            <a:r>
              <a:rPr sz="1800" spc="-50" dirty="0">
                <a:latin typeface="Meiryo UI"/>
                <a:cs typeface="Meiryo UI"/>
              </a:rPr>
              <a:t> </a:t>
            </a:r>
            <a:r>
              <a:rPr sz="1800" dirty="0">
                <a:latin typeface="Meiryo UI"/>
                <a:cs typeface="Meiryo UI"/>
              </a:rPr>
              <a:t>single</a:t>
            </a:r>
            <a:r>
              <a:rPr sz="1800" spc="-55" dirty="0">
                <a:latin typeface="Meiryo UI"/>
                <a:cs typeface="Meiryo UI"/>
              </a:rPr>
              <a:t> </a:t>
            </a:r>
            <a:r>
              <a:rPr sz="1800" spc="-10" dirty="0">
                <a:latin typeface="Meiryo UI"/>
                <a:cs typeface="Meiryo UI"/>
              </a:rPr>
              <a:t>conditioning</a:t>
            </a:r>
            <a:endParaRPr sz="1800" dirty="0">
              <a:latin typeface="Meiryo UI"/>
              <a:cs typeface="Meiryo UI"/>
            </a:endParaRPr>
          </a:p>
          <a:p>
            <a:pPr marL="755650" lvl="1" indent="-285750">
              <a:lnSpc>
                <a:spcPct val="100000"/>
              </a:lnSpc>
              <a:spcBef>
                <a:spcPts val="20"/>
              </a:spcBef>
              <a:buFont typeface="Arial"/>
              <a:buChar char="•"/>
              <a:tabLst>
                <a:tab pos="755650" algn="l"/>
              </a:tabLst>
            </a:pPr>
            <a:r>
              <a:rPr sz="1800" dirty="0">
                <a:latin typeface="Meiryo UI"/>
                <a:cs typeface="Meiryo UI"/>
              </a:rPr>
              <a:t>logit</a:t>
            </a:r>
            <a:r>
              <a:rPr sz="1800" spc="5" dirty="0">
                <a:latin typeface="Meiryo UI"/>
                <a:cs typeface="Meiryo UI"/>
              </a:rPr>
              <a:t> </a:t>
            </a:r>
            <a:r>
              <a:rPr sz="1800" dirty="0">
                <a:latin typeface="Meiryo UI"/>
                <a:cs typeface="Meiryo UI"/>
              </a:rPr>
              <a:t>biasing</a:t>
            </a:r>
            <a:r>
              <a:rPr sz="1800" spc="-30" dirty="0">
                <a:latin typeface="Meiryo UI"/>
                <a:cs typeface="Meiryo UI"/>
              </a:rPr>
              <a:t> </a:t>
            </a:r>
            <a:r>
              <a:rPr sz="1800" dirty="0">
                <a:latin typeface="Meiryo UI"/>
                <a:cs typeface="Meiryo UI"/>
              </a:rPr>
              <a:t>for</a:t>
            </a:r>
            <a:r>
              <a:rPr sz="1800" spc="-50" dirty="0">
                <a:latin typeface="Meiryo UI"/>
                <a:cs typeface="Meiryo UI"/>
              </a:rPr>
              <a:t> </a:t>
            </a:r>
            <a:r>
              <a:rPr sz="1800" dirty="0">
                <a:latin typeface="Meiryo UI"/>
                <a:cs typeface="Meiryo UI"/>
              </a:rPr>
              <a:t>the</a:t>
            </a:r>
            <a:r>
              <a:rPr sz="1800" spc="-45" dirty="0">
                <a:latin typeface="Meiryo UI"/>
                <a:cs typeface="Meiryo UI"/>
              </a:rPr>
              <a:t> </a:t>
            </a:r>
            <a:r>
              <a:rPr sz="1800" dirty="0">
                <a:latin typeface="Meiryo UI"/>
                <a:cs typeface="Meiryo UI"/>
              </a:rPr>
              <a:t>pair</a:t>
            </a:r>
            <a:r>
              <a:rPr sz="1800" spc="-15" dirty="0">
                <a:latin typeface="Meiryo UI"/>
                <a:cs typeface="Meiryo UI"/>
              </a:rPr>
              <a:t> </a:t>
            </a:r>
            <a:r>
              <a:rPr sz="1800" spc="-10" dirty="0">
                <a:latin typeface="Meiryo UI"/>
                <a:cs typeface="Meiryo UI"/>
              </a:rPr>
              <a:t>conditioning</a:t>
            </a:r>
            <a:endParaRPr sz="1800" dirty="0">
              <a:latin typeface="Meiryo UI"/>
              <a:cs typeface="Meiryo UI"/>
            </a:endParaRPr>
          </a:p>
        </p:txBody>
      </p:sp>
      <p:pic>
        <p:nvPicPr>
          <p:cNvPr id="10" name="object 10"/>
          <p:cNvPicPr/>
          <p:nvPr/>
        </p:nvPicPr>
        <p:blipFill>
          <a:blip r:embed="rId3" cstate="print"/>
          <a:stretch>
            <a:fillRect/>
          </a:stretch>
        </p:blipFill>
        <p:spPr>
          <a:xfrm>
            <a:off x="6751368" y="1452625"/>
            <a:ext cx="5090747" cy="2974608"/>
          </a:xfrm>
          <a:prstGeom prst="rect">
            <a:avLst/>
          </a:prstGeom>
        </p:spPr>
      </p:pic>
      <p:sp>
        <p:nvSpPr>
          <p:cNvPr id="11" name="正方形/長方形 10">
            <a:extLst>
              <a:ext uri="{FF2B5EF4-FFF2-40B4-BE49-F238E27FC236}">
                <a16:creationId xmlns:a16="http://schemas.microsoft.com/office/drawing/2014/main" id="{71BB00F9-570F-279B-5371-AB0816BADD9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の仕組み：原子座標の拡散モデル</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11</a:t>
            </a:r>
            <a:endParaRPr sz="1800">
              <a:latin typeface="游ゴシック"/>
              <a:cs typeface="游ゴシック"/>
            </a:endParaRPr>
          </a:p>
        </p:txBody>
      </p:sp>
      <p:pic>
        <p:nvPicPr>
          <p:cNvPr id="4" name="object 4"/>
          <p:cNvPicPr/>
          <p:nvPr/>
        </p:nvPicPr>
        <p:blipFill>
          <a:blip r:embed="rId2" cstate="print"/>
          <a:stretch>
            <a:fillRect/>
          </a:stretch>
        </p:blipFill>
        <p:spPr>
          <a:xfrm>
            <a:off x="1867650" y="1419225"/>
            <a:ext cx="7760051" cy="2858837"/>
          </a:xfrm>
          <a:prstGeom prst="rect">
            <a:avLst/>
          </a:prstGeom>
        </p:spPr>
      </p:pic>
      <p:sp>
        <p:nvSpPr>
          <p:cNvPr id="5" name="object 5"/>
          <p:cNvSpPr txBox="1"/>
          <p:nvPr/>
        </p:nvSpPr>
        <p:spPr>
          <a:xfrm>
            <a:off x="4168775" y="845248"/>
            <a:ext cx="3867785" cy="391795"/>
          </a:xfrm>
          <a:prstGeom prst="rect">
            <a:avLst/>
          </a:prstGeom>
        </p:spPr>
        <p:txBody>
          <a:bodyPr vert="horz" wrap="square" lIns="0" tIns="12700" rIns="0" bIns="0" rtlCol="0">
            <a:spAutoFit/>
          </a:bodyPr>
          <a:lstStyle/>
          <a:p>
            <a:pPr marL="12700">
              <a:lnSpc>
                <a:spcPct val="100000"/>
              </a:lnSpc>
              <a:spcBef>
                <a:spcPts val="100"/>
              </a:spcBef>
            </a:pPr>
            <a:r>
              <a:rPr sz="2400" spc="-25" dirty="0">
                <a:latin typeface="Meiryo UI"/>
                <a:cs typeface="Meiryo UI"/>
              </a:rPr>
              <a:t>細かい点を除けば、単純な構成</a:t>
            </a:r>
            <a:endParaRPr sz="2400">
              <a:latin typeface="Meiryo UI"/>
              <a:cs typeface="Meiryo UI"/>
            </a:endParaRPr>
          </a:p>
        </p:txBody>
      </p:sp>
      <p:grpSp>
        <p:nvGrpSpPr>
          <p:cNvPr id="6" name="object 6"/>
          <p:cNvGrpSpPr/>
          <p:nvPr/>
        </p:nvGrpSpPr>
        <p:grpSpPr>
          <a:xfrm>
            <a:off x="1050631" y="4502943"/>
            <a:ext cx="9633585" cy="901700"/>
            <a:chOff x="1050631" y="4502943"/>
            <a:chExt cx="9633585" cy="901700"/>
          </a:xfrm>
        </p:grpSpPr>
        <p:pic>
          <p:nvPicPr>
            <p:cNvPr id="7" name="object 7"/>
            <p:cNvPicPr/>
            <p:nvPr/>
          </p:nvPicPr>
          <p:blipFill>
            <a:blip r:embed="rId3" cstate="print"/>
            <a:stretch>
              <a:fillRect/>
            </a:stretch>
          </p:blipFill>
          <p:spPr>
            <a:xfrm>
              <a:off x="3102428" y="5164176"/>
              <a:ext cx="5976257" cy="240215"/>
            </a:xfrm>
            <a:prstGeom prst="rect">
              <a:avLst/>
            </a:prstGeom>
          </p:spPr>
        </p:pic>
        <p:pic>
          <p:nvPicPr>
            <p:cNvPr id="8" name="object 8"/>
            <p:cNvPicPr/>
            <p:nvPr/>
          </p:nvPicPr>
          <p:blipFill>
            <a:blip r:embed="rId4" cstate="print"/>
            <a:stretch>
              <a:fillRect/>
            </a:stretch>
          </p:blipFill>
          <p:spPr>
            <a:xfrm>
              <a:off x="1050631" y="4502943"/>
              <a:ext cx="9633537" cy="257175"/>
            </a:xfrm>
            <a:prstGeom prst="rect">
              <a:avLst/>
            </a:prstGeom>
          </p:spPr>
        </p:pic>
        <p:sp>
          <p:nvSpPr>
            <p:cNvPr id="9" name="object 9"/>
            <p:cNvSpPr/>
            <p:nvPr/>
          </p:nvSpPr>
          <p:spPr>
            <a:xfrm>
              <a:off x="3367150" y="4795774"/>
              <a:ext cx="4786630" cy="382905"/>
            </a:xfrm>
            <a:custGeom>
              <a:avLst/>
              <a:gdLst/>
              <a:ahLst/>
              <a:cxnLst/>
              <a:rect l="l" t="t" r="r" b="b"/>
              <a:pathLst>
                <a:path w="4786630" h="382904">
                  <a:moveTo>
                    <a:pt x="34925" y="306196"/>
                  </a:moveTo>
                  <a:lnTo>
                    <a:pt x="0" y="306196"/>
                  </a:lnTo>
                  <a:lnTo>
                    <a:pt x="38100" y="382396"/>
                  </a:lnTo>
                  <a:lnTo>
                    <a:pt x="69850" y="318896"/>
                  </a:lnTo>
                  <a:lnTo>
                    <a:pt x="34925" y="318896"/>
                  </a:lnTo>
                  <a:lnTo>
                    <a:pt x="34925" y="306196"/>
                  </a:lnTo>
                  <a:close/>
                </a:path>
                <a:path w="4786630" h="382904">
                  <a:moveTo>
                    <a:pt x="4780026" y="188087"/>
                  </a:moveTo>
                  <a:lnTo>
                    <a:pt x="34925" y="188087"/>
                  </a:lnTo>
                  <a:lnTo>
                    <a:pt x="34925" y="318896"/>
                  </a:lnTo>
                  <a:lnTo>
                    <a:pt x="41275" y="318896"/>
                  </a:lnTo>
                  <a:lnTo>
                    <a:pt x="41275" y="194437"/>
                  </a:lnTo>
                  <a:lnTo>
                    <a:pt x="38100" y="194437"/>
                  </a:lnTo>
                  <a:lnTo>
                    <a:pt x="41275" y="191262"/>
                  </a:lnTo>
                  <a:lnTo>
                    <a:pt x="4780026" y="191262"/>
                  </a:lnTo>
                  <a:lnTo>
                    <a:pt x="4780026" y="188087"/>
                  </a:lnTo>
                  <a:close/>
                </a:path>
                <a:path w="4786630" h="382904">
                  <a:moveTo>
                    <a:pt x="76200" y="306196"/>
                  </a:moveTo>
                  <a:lnTo>
                    <a:pt x="41275" y="306196"/>
                  </a:lnTo>
                  <a:lnTo>
                    <a:pt x="41275" y="318896"/>
                  </a:lnTo>
                  <a:lnTo>
                    <a:pt x="69850" y="318896"/>
                  </a:lnTo>
                  <a:lnTo>
                    <a:pt x="76200" y="306196"/>
                  </a:lnTo>
                  <a:close/>
                </a:path>
                <a:path w="4786630" h="382904">
                  <a:moveTo>
                    <a:pt x="41275" y="191262"/>
                  </a:moveTo>
                  <a:lnTo>
                    <a:pt x="38100" y="194437"/>
                  </a:lnTo>
                  <a:lnTo>
                    <a:pt x="41275" y="194437"/>
                  </a:lnTo>
                  <a:lnTo>
                    <a:pt x="41275" y="191262"/>
                  </a:lnTo>
                  <a:close/>
                </a:path>
                <a:path w="4786630" h="382904">
                  <a:moveTo>
                    <a:pt x="4786376" y="188087"/>
                  </a:moveTo>
                  <a:lnTo>
                    <a:pt x="4783201" y="188087"/>
                  </a:lnTo>
                  <a:lnTo>
                    <a:pt x="4780026" y="191262"/>
                  </a:lnTo>
                  <a:lnTo>
                    <a:pt x="41275" y="191262"/>
                  </a:lnTo>
                  <a:lnTo>
                    <a:pt x="41275" y="194437"/>
                  </a:lnTo>
                  <a:lnTo>
                    <a:pt x="4786376" y="194437"/>
                  </a:lnTo>
                  <a:lnTo>
                    <a:pt x="4786376" y="188087"/>
                  </a:lnTo>
                  <a:close/>
                </a:path>
                <a:path w="4786630" h="382904">
                  <a:moveTo>
                    <a:pt x="4786376" y="0"/>
                  </a:moveTo>
                  <a:lnTo>
                    <a:pt x="4780026" y="0"/>
                  </a:lnTo>
                  <a:lnTo>
                    <a:pt x="4780026" y="191262"/>
                  </a:lnTo>
                  <a:lnTo>
                    <a:pt x="4783201" y="188087"/>
                  </a:lnTo>
                  <a:lnTo>
                    <a:pt x="4786376" y="188087"/>
                  </a:lnTo>
                  <a:lnTo>
                    <a:pt x="4786376" y="0"/>
                  </a:lnTo>
                  <a:close/>
                </a:path>
              </a:pathLst>
            </a:custGeom>
            <a:solidFill>
              <a:srgbClr val="FF0000"/>
            </a:solidFill>
          </p:spPr>
          <p:txBody>
            <a:bodyPr wrap="square" lIns="0" tIns="0" rIns="0" bIns="0" rtlCol="0"/>
            <a:lstStyle/>
            <a:p>
              <a:endParaRPr/>
            </a:p>
          </p:txBody>
        </p:sp>
      </p:grpSp>
      <p:sp>
        <p:nvSpPr>
          <p:cNvPr id="10" name="object 10"/>
          <p:cNvSpPr txBox="1"/>
          <p:nvPr/>
        </p:nvSpPr>
        <p:spPr>
          <a:xfrm>
            <a:off x="2018283" y="5656579"/>
            <a:ext cx="8426450" cy="854075"/>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8450" algn="l"/>
              </a:tabLst>
            </a:pPr>
            <a:r>
              <a:rPr sz="1800" spc="-30" dirty="0">
                <a:latin typeface="Meiryo UI"/>
                <a:cs typeface="Meiryo UI"/>
              </a:rPr>
              <a:t>分野特有の表現はあるが</a:t>
            </a:r>
            <a:endParaRPr sz="1800">
              <a:latin typeface="Meiryo UI"/>
              <a:cs typeface="Meiryo UI"/>
            </a:endParaRPr>
          </a:p>
          <a:p>
            <a:pPr marL="298450">
              <a:lnSpc>
                <a:spcPct val="100000"/>
              </a:lnSpc>
              <a:spcBef>
                <a:spcPts val="20"/>
              </a:spcBef>
            </a:pPr>
            <a:r>
              <a:rPr sz="1800" spc="-45" dirty="0">
                <a:latin typeface="Meiryo UI"/>
                <a:cs typeface="Meiryo UI"/>
              </a:rPr>
              <a:t>基本的には、トークン・原子座標の誤差・信頼度と、トークン間距離に由来する損失を利用</a:t>
            </a:r>
            <a:endParaRPr sz="1800">
              <a:latin typeface="Meiryo UI"/>
              <a:cs typeface="Meiryo UI"/>
            </a:endParaRPr>
          </a:p>
          <a:p>
            <a:pPr marL="298450" indent="-285750">
              <a:lnSpc>
                <a:spcPct val="100000"/>
              </a:lnSpc>
              <a:spcBef>
                <a:spcPts val="20"/>
              </a:spcBef>
              <a:buFont typeface="Arial"/>
              <a:buChar char="•"/>
              <a:tabLst>
                <a:tab pos="298450" algn="l"/>
                <a:tab pos="3958590" algn="l"/>
              </a:tabLst>
            </a:pPr>
            <a:r>
              <a:rPr sz="1800" spc="-10" dirty="0">
                <a:latin typeface="Meiryo UI"/>
                <a:cs typeface="Meiryo UI"/>
              </a:rPr>
              <a:t>順序不同対策</a:t>
            </a:r>
            <a:r>
              <a:rPr sz="1800" dirty="0">
                <a:latin typeface="Meiryo UI"/>
                <a:cs typeface="Meiryo UI"/>
              </a:rPr>
              <a:t>にmini</a:t>
            </a:r>
            <a:r>
              <a:rPr sz="1800" spc="35" dirty="0">
                <a:latin typeface="Meiryo UI"/>
                <a:cs typeface="Meiryo UI"/>
              </a:rPr>
              <a:t> </a:t>
            </a:r>
            <a:r>
              <a:rPr sz="1800" spc="-10" dirty="0">
                <a:latin typeface="Meiryo UI"/>
                <a:cs typeface="Meiryo UI"/>
              </a:rPr>
              <a:t>rollout</a:t>
            </a:r>
            <a:r>
              <a:rPr sz="1800" dirty="0">
                <a:latin typeface="Meiryo UI"/>
                <a:cs typeface="Meiryo UI"/>
              </a:rPr>
              <a:t>利用</a:t>
            </a:r>
            <a:r>
              <a:rPr sz="1800" spc="-50" dirty="0">
                <a:latin typeface="Meiryo UI"/>
                <a:cs typeface="Meiryo UI"/>
              </a:rPr>
              <a:t>？</a:t>
            </a:r>
            <a:r>
              <a:rPr sz="1800" dirty="0">
                <a:latin typeface="Meiryo UI"/>
                <a:cs typeface="Meiryo UI"/>
              </a:rPr>
              <a:t>	</a:t>
            </a:r>
            <a:r>
              <a:rPr sz="1800" spc="-10" dirty="0">
                <a:latin typeface="Meiryo UI"/>
                <a:cs typeface="Meiryo UI"/>
              </a:rPr>
              <a:t>対称性対策に48sample使用</a:t>
            </a:r>
            <a:r>
              <a:rPr sz="1800" spc="-50" dirty="0">
                <a:latin typeface="Meiryo UI"/>
                <a:cs typeface="Meiryo UI"/>
              </a:rPr>
              <a:t>。</a:t>
            </a:r>
            <a:endParaRPr sz="1800">
              <a:latin typeface="Meiryo UI"/>
              <a:cs typeface="Meiryo UI"/>
            </a:endParaRPr>
          </a:p>
        </p:txBody>
      </p:sp>
      <p:sp>
        <p:nvSpPr>
          <p:cNvPr id="11" name="正方形/長方形 10">
            <a:extLst>
              <a:ext uri="{FF2B5EF4-FFF2-40B4-BE49-F238E27FC236}">
                <a16:creationId xmlns:a16="http://schemas.microsoft.com/office/drawing/2014/main" id="{72EAEBA8-86AB-1D3D-A428-78A1C8F53D0C}"/>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の仕組み：学習損失・信頼度モジュール</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12</a:t>
            </a:r>
            <a:endParaRPr sz="1800">
              <a:latin typeface="游ゴシック"/>
              <a:cs typeface="游ゴシック"/>
            </a:endParaRPr>
          </a:p>
        </p:txBody>
      </p:sp>
      <p:pic>
        <p:nvPicPr>
          <p:cNvPr id="4" name="object 4"/>
          <p:cNvPicPr/>
          <p:nvPr/>
        </p:nvPicPr>
        <p:blipFill>
          <a:blip r:embed="rId2" cstate="print"/>
          <a:stretch>
            <a:fillRect/>
          </a:stretch>
        </p:blipFill>
        <p:spPr>
          <a:xfrm>
            <a:off x="5160365" y="2140871"/>
            <a:ext cx="6728116" cy="2807975"/>
          </a:xfrm>
          <a:prstGeom prst="rect">
            <a:avLst/>
          </a:prstGeom>
        </p:spPr>
      </p:pic>
      <p:sp>
        <p:nvSpPr>
          <p:cNvPr id="5" name="object 5"/>
          <p:cNvSpPr txBox="1"/>
          <p:nvPr/>
        </p:nvSpPr>
        <p:spPr>
          <a:xfrm>
            <a:off x="3599815" y="845248"/>
            <a:ext cx="500253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Meiryo UI"/>
                <a:cs typeface="Meiryo UI"/>
              </a:rPr>
              <a:t>４段階学習 </a:t>
            </a:r>
            <a:r>
              <a:rPr sz="2400" dirty="0">
                <a:latin typeface="Meiryo UI"/>
                <a:cs typeface="Meiryo UI"/>
              </a:rPr>
              <a:t>20</a:t>
            </a:r>
            <a:r>
              <a:rPr sz="2400" spc="-35" dirty="0">
                <a:latin typeface="Meiryo UI"/>
                <a:cs typeface="Meiryo UI"/>
              </a:rPr>
              <a:t> </a:t>
            </a:r>
            <a:r>
              <a:rPr sz="2400" dirty="0">
                <a:latin typeface="Meiryo UI"/>
                <a:cs typeface="Meiryo UI"/>
              </a:rPr>
              <a:t>days</a:t>
            </a:r>
            <a:r>
              <a:rPr sz="2400" spc="-5" dirty="0">
                <a:latin typeface="Meiryo UI"/>
                <a:cs typeface="Meiryo UI"/>
              </a:rPr>
              <a:t> </a:t>
            </a:r>
            <a:r>
              <a:rPr sz="2400" dirty="0">
                <a:latin typeface="Meiryo UI"/>
                <a:cs typeface="Meiryo UI"/>
              </a:rPr>
              <a:t>on</a:t>
            </a:r>
            <a:r>
              <a:rPr sz="2400" spc="-65" dirty="0">
                <a:latin typeface="Meiryo UI"/>
                <a:cs typeface="Meiryo UI"/>
              </a:rPr>
              <a:t> </a:t>
            </a:r>
            <a:r>
              <a:rPr sz="2400" dirty="0">
                <a:latin typeface="Meiryo UI"/>
                <a:cs typeface="Meiryo UI"/>
              </a:rPr>
              <a:t>256</a:t>
            </a:r>
            <a:r>
              <a:rPr sz="2400" spc="-5" dirty="0">
                <a:latin typeface="Meiryo UI"/>
                <a:cs typeface="Meiryo UI"/>
              </a:rPr>
              <a:t> </a:t>
            </a:r>
            <a:r>
              <a:rPr sz="2400" spc="-10" dirty="0">
                <a:latin typeface="Meiryo UI"/>
                <a:cs typeface="Meiryo UI"/>
              </a:rPr>
              <a:t>A100s</a:t>
            </a:r>
            <a:endParaRPr sz="2400">
              <a:latin typeface="Meiryo UI"/>
              <a:cs typeface="Meiryo UI"/>
            </a:endParaRPr>
          </a:p>
        </p:txBody>
      </p:sp>
      <p:pic>
        <p:nvPicPr>
          <p:cNvPr id="6" name="object 6"/>
          <p:cNvPicPr/>
          <p:nvPr/>
        </p:nvPicPr>
        <p:blipFill>
          <a:blip r:embed="rId3" cstate="print"/>
          <a:stretch>
            <a:fillRect/>
          </a:stretch>
        </p:blipFill>
        <p:spPr>
          <a:xfrm>
            <a:off x="247650" y="1943100"/>
            <a:ext cx="4644503" cy="3179920"/>
          </a:xfrm>
          <a:prstGeom prst="rect">
            <a:avLst/>
          </a:prstGeom>
        </p:spPr>
      </p:pic>
      <p:sp>
        <p:nvSpPr>
          <p:cNvPr id="7" name="object 7"/>
          <p:cNvSpPr txBox="1"/>
          <p:nvPr/>
        </p:nvSpPr>
        <p:spPr>
          <a:xfrm>
            <a:off x="1656460" y="5358447"/>
            <a:ext cx="9397365" cy="577215"/>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8450" algn="l"/>
              </a:tabLst>
            </a:pPr>
            <a:r>
              <a:rPr sz="1800" dirty="0">
                <a:latin typeface="Meiryo UI"/>
                <a:cs typeface="Meiryo UI"/>
              </a:rPr>
              <a:t>LDDT（Local</a:t>
            </a:r>
            <a:r>
              <a:rPr sz="1800" spc="-45" dirty="0">
                <a:latin typeface="Meiryo UI"/>
                <a:cs typeface="Meiryo UI"/>
              </a:rPr>
              <a:t> </a:t>
            </a:r>
            <a:r>
              <a:rPr sz="1800" dirty="0">
                <a:latin typeface="Meiryo UI"/>
                <a:cs typeface="Meiryo UI"/>
              </a:rPr>
              <a:t>Distance</a:t>
            </a:r>
            <a:r>
              <a:rPr sz="1800" spc="-30" dirty="0">
                <a:latin typeface="Meiryo UI"/>
                <a:cs typeface="Meiryo UI"/>
              </a:rPr>
              <a:t> </a:t>
            </a:r>
            <a:r>
              <a:rPr sz="1800" dirty="0">
                <a:latin typeface="Meiryo UI"/>
                <a:cs typeface="Meiryo UI"/>
              </a:rPr>
              <a:t>Difference</a:t>
            </a:r>
            <a:r>
              <a:rPr sz="1800" spc="-30" dirty="0">
                <a:latin typeface="Meiryo UI"/>
                <a:cs typeface="Meiryo UI"/>
              </a:rPr>
              <a:t> </a:t>
            </a:r>
            <a:r>
              <a:rPr sz="1800" spc="-50" dirty="0">
                <a:latin typeface="Meiryo UI"/>
                <a:cs typeface="Meiryo UI"/>
              </a:rPr>
              <a:t>Test</a:t>
            </a:r>
            <a:r>
              <a:rPr sz="1800" spc="-20" dirty="0">
                <a:latin typeface="Meiryo UI"/>
                <a:cs typeface="Meiryo UI"/>
              </a:rPr>
              <a:t>、正解座標との距離が閾値以下の原子の数の割合</a:t>
            </a:r>
            <a:r>
              <a:rPr sz="1800" spc="-50" dirty="0">
                <a:latin typeface="Meiryo UI"/>
                <a:cs typeface="Meiryo UI"/>
              </a:rPr>
              <a:t>）</a:t>
            </a:r>
            <a:endParaRPr sz="1800">
              <a:latin typeface="Meiryo UI"/>
              <a:cs typeface="Meiryo UI"/>
            </a:endParaRPr>
          </a:p>
          <a:p>
            <a:pPr marL="298450" indent="-285750">
              <a:lnSpc>
                <a:spcPct val="100000"/>
              </a:lnSpc>
              <a:spcBef>
                <a:spcPts val="20"/>
              </a:spcBef>
              <a:buFont typeface="Arial"/>
              <a:buChar char="•"/>
              <a:tabLst>
                <a:tab pos="298450" algn="l"/>
              </a:tabLst>
            </a:pPr>
            <a:r>
              <a:rPr sz="1800" spc="-20" dirty="0">
                <a:latin typeface="Meiryo UI"/>
                <a:cs typeface="Meiryo UI"/>
              </a:rPr>
              <a:t>性能の大部分は学習序盤で獲得</a:t>
            </a:r>
            <a:endParaRPr sz="1800">
              <a:latin typeface="Meiryo UI"/>
              <a:cs typeface="Meiryo UI"/>
            </a:endParaRPr>
          </a:p>
        </p:txBody>
      </p:sp>
      <p:sp>
        <p:nvSpPr>
          <p:cNvPr id="8" name="正方形/長方形 7">
            <a:extLst>
              <a:ext uri="{FF2B5EF4-FFF2-40B4-BE49-F238E27FC236}">
                <a16:creationId xmlns:a16="http://schemas.microsoft.com/office/drawing/2014/main" id="{B385E1ED-3385-7EE2-5877-631FB5ECFA7C}"/>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の仕組み：学習</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8668"/>
            <a:ext cx="1855470" cy="575310"/>
          </a:xfrm>
          <a:prstGeom prst="rect">
            <a:avLst/>
          </a:prstGeom>
        </p:spPr>
        <p:txBody>
          <a:bodyPr vert="horz" wrap="square" lIns="0" tIns="13335" rIns="0" bIns="0" rtlCol="0">
            <a:spAutoFit/>
          </a:bodyPr>
          <a:lstStyle/>
          <a:p>
            <a:pPr marL="12700">
              <a:lnSpc>
                <a:spcPct val="100000"/>
              </a:lnSpc>
              <a:spcBef>
                <a:spcPts val="105"/>
              </a:spcBef>
            </a:pPr>
            <a:r>
              <a:rPr sz="3600" spc="-20" dirty="0">
                <a:solidFill>
                  <a:srgbClr val="FFFFFF"/>
                </a:solidFill>
                <a:latin typeface="Meiryo UI"/>
                <a:cs typeface="Meiryo UI"/>
              </a:rPr>
              <a:t>推論時間</a:t>
            </a:r>
            <a:endParaRPr sz="3600">
              <a:latin typeface="Meiryo UI"/>
              <a:cs typeface="Meiryo UI"/>
            </a:endParaRPr>
          </a:p>
        </p:txBody>
      </p:sp>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14</a:t>
            </a:r>
            <a:endParaRPr sz="1800">
              <a:latin typeface="游ゴシック"/>
              <a:cs typeface="游ゴシック"/>
            </a:endParaRPr>
          </a:p>
        </p:txBody>
      </p:sp>
      <p:pic>
        <p:nvPicPr>
          <p:cNvPr id="4" name="object 4"/>
          <p:cNvPicPr/>
          <p:nvPr/>
        </p:nvPicPr>
        <p:blipFill>
          <a:blip r:embed="rId2" cstate="print"/>
          <a:stretch>
            <a:fillRect/>
          </a:stretch>
        </p:blipFill>
        <p:spPr>
          <a:xfrm>
            <a:off x="2218032" y="2005726"/>
            <a:ext cx="7706899" cy="2981184"/>
          </a:xfrm>
          <a:prstGeom prst="rect">
            <a:avLst/>
          </a:prstGeom>
        </p:spPr>
      </p:pic>
      <p:sp>
        <p:nvSpPr>
          <p:cNvPr id="5" name="object 5"/>
          <p:cNvSpPr txBox="1"/>
          <p:nvPr/>
        </p:nvSpPr>
        <p:spPr>
          <a:xfrm>
            <a:off x="4484115" y="845248"/>
            <a:ext cx="323342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eiryo UI"/>
                <a:cs typeface="Meiryo UI"/>
              </a:rPr>
              <a:t>5120</a:t>
            </a:r>
            <a:r>
              <a:rPr sz="2400" spc="-30" dirty="0">
                <a:latin typeface="Meiryo UI"/>
                <a:cs typeface="Meiryo UI"/>
              </a:rPr>
              <a:t>トークンで、約</a:t>
            </a:r>
            <a:r>
              <a:rPr sz="2400" spc="-10" dirty="0">
                <a:latin typeface="Meiryo UI"/>
                <a:cs typeface="Meiryo UI"/>
              </a:rPr>
              <a:t>5.8</a:t>
            </a:r>
            <a:r>
              <a:rPr sz="2400" spc="-50" dirty="0">
                <a:latin typeface="Meiryo UI"/>
                <a:cs typeface="Meiryo UI"/>
              </a:rPr>
              <a:t>分</a:t>
            </a:r>
            <a:endParaRPr sz="2400">
              <a:latin typeface="Meiryo UI"/>
              <a:cs typeface="Meiryo UI"/>
            </a:endParaRPr>
          </a:p>
        </p:txBody>
      </p:sp>
      <p:sp>
        <p:nvSpPr>
          <p:cNvPr id="6" name="正方形/長方形 5">
            <a:extLst>
              <a:ext uri="{FF2B5EF4-FFF2-40B4-BE49-F238E27FC236}">
                <a16:creationId xmlns:a16="http://schemas.microsoft.com/office/drawing/2014/main" id="{C271A09B-0437-FBDF-E098-8B8E324573B2}"/>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の処理時間</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8668"/>
            <a:ext cx="2000885" cy="575310"/>
          </a:xfrm>
          <a:prstGeom prst="rect">
            <a:avLst/>
          </a:prstGeom>
        </p:spPr>
        <p:txBody>
          <a:bodyPr vert="horz" wrap="square" lIns="0" tIns="13335" rIns="0" bIns="0" rtlCol="0">
            <a:spAutoFit/>
          </a:bodyPr>
          <a:lstStyle/>
          <a:p>
            <a:pPr marL="12700">
              <a:lnSpc>
                <a:spcPct val="100000"/>
              </a:lnSpc>
              <a:spcBef>
                <a:spcPts val="105"/>
              </a:spcBef>
            </a:pPr>
            <a:r>
              <a:rPr sz="3600" spc="-30" dirty="0">
                <a:solidFill>
                  <a:srgbClr val="FFFFFF"/>
                </a:solidFill>
                <a:latin typeface="Meiryo UI"/>
                <a:cs typeface="Meiryo UI"/>
              </a:rPr>
              <a:t>学習データ</a:t>
            </a:r>
            <a:endParaRPr sz="3600">
              <a:latin typeface="Meiryo UI"/>
              <a:cs typeface="Meiryo UI"/>
            </a:endParaRPr>
          </a:p>
        </p:txBody>
      </p:sp>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13</a:t>
            </a:r>
            <a:endParaRPr sz="1800">
              <a:latin typeface="游ゴシック"/>
              <a:cs typeface="游ゴシック"/>
            </a:endParaRPr>
          </a:p>
        </p:txBody>
      </p:sp>
      <p:pic>
        <p:nvPicPr>
          <p:cNvPr id="4" name="object 4"/>
          <p:cNvPicPr/>
          <p:nvPr/>
        </p:nvPicPr>
        <p:blipFill>
          <a:blip r:embed="rId2" cstate="print"/>
          <a:stretch>
            <a:fillRect/>
          </a:stretch>
        </p:blipFill>
        <p:spPr>
          <a:xfrm>
            <a:off x="944401" y="2408939"/>
            <a:ext cx="10250495" cy="3296047"/>
          </a:xfrm>
          <a:prstGeom prst="rect">
            <a:avLst/>
          </a:prstGeom>
        </p:spPr>
      </p:pic>
      <p:sp>
        <p:nvSpPr>
          <p:cNvPr id="5" name="object 5"/>
          <p:cNvSpPr txBox="1"/>
          <p:nvPr/>
        </p:nvSpPr>
        <p:spPr>
          <a:xfrm>
            <a:off x="3867784" y="845248"/>
            <a:ext cx="4467225" cy="391795"/>
          </a:xfrm>
          <a:prstGeom prst="rect">
            <a:avLst/>
          </a:prstGeom>
        </p:spPr>
        <p:txBody>
          <a:bodyPr vert="horz" wrap="square" lIns="0" tIns="12700" rIns="0" bIns="0" rtlCol="0">
            <a:spAutoFit/>
          </a:bodyPr>
          <a:lstStyle/>
          <a:p>
            <a:pPr marL="12700">
              <a:lnSpc>
                <a:spcPct val="100000"/>
              </a:lnSpc>
              <a:spcBef>
                <a:spcPts val="100"/>
              </a:spcBef>
            </a:pPr>
            <a:r>
              <a:rPr sz="2400" spc="-45" dirty="0">
                <a:latin typeface="Meiryo UI"/>
                <a:cs typeface="Meiryo UI"/>
              </a:rPr>
              <a:t>タンパク質データバンクのデータが中心</a:t>
            </a:r>
            <a:endParaRPr sz="2400">
              <a:latin typeface="Meiryo UI"/>
              <a:cs typeface="Meiryo UI"/>
            </a:endParaRPr>
          </a:p>
        </p:txBody>
      </p:sp>
      <p:sp>
        <p:nvSpPr>
          <p:cNvPr id="6" name="正方形/長方形 5">
            <a:extLst>
              <a:ext uri="{FF2B5EF4-FFF2-40B4-BE49-F238E27FC236}">
                <a16:creationId xmlns:a16="http://schemas.microsoft.com/office/drawing/2014/main" id="{C1E35557-E0FD-EDA5-CF83-B8A3E15D8F55}"/>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タンパク質データバンク</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Model </a:t>
            </a:r>
            <a:r>
              <a:rPr spc="-10" dirty="0"/>
              <a:t>limitations</a:t>
            </a:r>
          </a:p>
        </p:txBody>
      </p:sp>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19</a:t>
            </a:r>
            <a:endParaRPr sz="1800">
              <a:latin typeface="游ゴシック"/>
              <a:cs typeface="游ゴシック"/>
            </a:endParaRPr>
          </a:p>
        </p:txBody>
      </p:sp>
      <p:sp>
        <p:nvSpPr>
          <p:cNvPr id="4" name="object 4"/>
          <p:cNvSpPr txBox="1"/>
          <p:nvPr/>
        </p:nvSpPr>
        <p:spPr>
          <a:xfrm>
            <a:off x="5578387" y="865505"/>
            <a:ext cx="3276600" cy="391795"/>
          </a:xfrm>
          <a:prstGeom prst="rect">
            <a:avLst/>
          </a:prstGeom>
        </p:spPr>
        <p:txBody>
          <a:bodyPr vert="horz" wrap="square" lIns="0" tIns="12700" rIns="0" bIns="0" rtlCol="0">
            <a:spAutoFit/>
          </a:bodyPr>
          <a:lstStyle/>
          <a:p>
            <a:pPr marL="12700">
              <a:lnSpc>
                <a:spcPct val="100000"/>
              </a:lnSpc>
              <a:spcBef>
                <a:spcPts val="100"/>
              </a:spcBef>
            </a:pPr>
            <a:r>
              <a:rPr sz="2400" spc="-35" dirty="0">
                <a:latin typeface="Meiryo UI"/>
                <a:cs typeface="Meiryo UI"/>
              </a:rPr>
              <a:t>いくつかの</a:t>
            </a:r>
            <a:r>
              <a:rPr sz="2400" spc="-10" dirty="0">
                <a:latin typeface="Meiryo UI"/>
                <a:cs typeface="Meiryo UI"/>
              </a:rPr>
              <a:t>violation</a:t>
            </a:r>
            <a:r>
              <a:rPr sz="2400" spc="-30" dirty="0">
                <a:latin typeface="Meiryo UI"/>
                <a:cs typeface="Meiryo UI"/>
              </a:rPr>
              <a:t>が残存</a:t>
            </a:r>
            <a:endParaRPr sz="2400">
              <a:latin typeface="Meiryo UI"/>
              <a:cs typeface="Meiryo UI"/>
            </a:endParaRPr>
          </a:p>
        </p:txBody>
      </p:sp>
      <p:pic>
        <p:nvPicPr>
          <p:cNvPr id="5" name="object 5"/>
          <p:cNvPicPr/>
          <p:nvPr/>
        </p:nvPicPr>
        <p:blipFill>
          <a:blip r:embed="rId2" cstate="print"/>
          <a:stretch>
            <a:fillRect/>
          </a:stretch>
        </p:blipFill>
        <p:spPr>
          <a:xfrm>
            <a:off x="828675" y="2419350"/>
            <a:ext cx="3676650" cy="2019300"/>
          </a:xfrm>
          <a:prstGeom prst="rect">
            <a:avLst/>
          </a:prstGeom>
        </p:spPr>
      </p:pic>
      <p:sp>
        <p:nvSpPr>
          <p:cNvPr id="6" name="object 6"/>
          <p:cNvSpPr txBox="1"/>
          <p:nvPr/>
        </p:nvSpPr>
        <p:spPr>
          <a:xfrm>
            <a:off x="811847" y="4491291"/>
            <a:ext cx="3710940" cy="577215"/>
          </a:xfrm>
          <a:prstGeom prst="rect">
            <a:avLst/>
          </a:prstGeom>
        </p:spPr>
        <p:txBody>
          <a:bodyPr vert="horz" wrap="square" lIns="0" tIns="12700" rIns="0" bIns="0" rtlCol="0">
            <a:spAutoFit/>
          </a:bodyPr>
          <a:lstStyle/>
          <a:p>
            <a:pPr algn="ctr">
              <a:lnSpc>
                <a:spcPct val="100000"/>
              </a:lnSpc>
              <a:spcBef>
                <a:spcPts val="100"/>
              </a:spcBef>
            </a:pPr>
            <a:r>
              <a:rPr sz="1800" spc="-35" dirty="0">
                <a:latin typeface="Meiryo UI"/>
                <a:cs typeface="Meiryo UI"/>
              </a:rPr>
              <a:t>キラリティの違反</a:t>
            </a:r>
            <a:endParaRPr sz="1800">
              <a:latin typeface="Meiryo UI"/>
              <a:cs typeface="Meiryo UI"/>
            </a:endParaRPr>
          </a:p>
          <a:p>
            <a:pPr algn="ctr">
              <a:lnSpc>
                <a:spcPct val="100000"/>
              </a:lnSpc>
              <a:spcBef>
                <a:spcPts val="20"/>
              </a:spcBef>
            </a:pPr>
            <a:r>
              <a:rPr sz="1800" spc="-15" dirty="0">
                <a:latin typeface="Meiryo UI"/>
                <a:cs typeface="Meiryo UI"/>
              </a:rPr>
              <a:t>→ ペナルティ追加するも</a:t>
            </a:r>
            <a:r>
              <a:rPr sz="1800" spc="-20" dirty="0">
                <a:latin typeface="Meiryo UI"/>
                <a:cs typeface="Meiryo UI"/>
              </a:rPr>
              <a:t>4.4%程度残存</a:t>
            </a:r>
            <a:endParaRPr sz="1800">
              <a:latin typeface="Meiryo UI"/>
              <a:cs typeface="Meiryo UI"/>
            </a:endParaRPr>
          </a:p>
        </p:txBody>
      </p:sp>
      <p:pic>
        <p:nvPicPr>
          <p:cNvPr id="7" name="object 7"/>
          <p:cNvPicPr/>
          <p:nvPr/>
        </p:nvPicPr>
        <p:blipFill>
          <a:blip r:embed="rId3" cstate="print"/>
          <a:stretch>
            <a:fillRect/>
          </a:stretch>
        </p:blipFill>
        <p:spPr>
          <a:xfrm>
            <a:off x="6858000" y="1276350"/>
            <a:ext cx="3222774" cy="2380012"/>
          </a:xfrm>
          <a:prstGeom prst="rect">
            <a:avLst/>
          </a:prstGeom>
        </p:spPr>
      </p:pic>
      <p:sp>
        <p:nvSpPr>
          <p:cNvPr id="8" name="object 8"/>
          <p:cNvSpPr txBox="1"/>
          <p:nvPr/>
        </p:nvSpPr>
        <p:spPr>
          <a:xfrm>
            <a:off x="6524625" y="3644836"/>
            <a:ext cx="4099560" cy="853440"/>
          </a:xfrm>
          <a:prstGeom prst="rect">
            <a:avLst/>
          </a:prstGeom>
        </p:spPr>
        <p:txBody>
          <a:bodyPr vert="horz" wrap="square" lIns="0" tIns="12700" rIns="0" bIns="0" rtlCol="0">
            <a:spAutoFit/>
          </a:bodyPr>
          <a:lstStyle/>
          <a:p>
            <a:pPr algn="ctr">
              <a:lnSpc>
                <a:spcPct val="100000"/>
              </a:lnSpc>
              <a:spcBef>
                <a:spcPts val="100"/>
              </a:spcBef>
            </a:pPr>
            <a:r>
              <a:rPr sz="1800" spc="-15" dirty="0">
                <a:latin typeface="Meiryo UI"/>
                <a:cs typeface="Meiryo UI"/>
              </a:rPr>
              <a:t>原子近接</a:t>
            </a:r>
            <a:endParaRPr sz="1800">
              <a:latin typeface="Meiryo UI"/>
              <a:cs typeface="Meiryo UI"/>
            </a:endParaRPr>
          </a:p>
          <a:p>
            <a:pPr marL="12700" marR="5080" algn="ctr">
              <a:lnSpc>
                <a:spcPct val="100800"/>
              </a:lnSpc>
            </a:pPr>
            <a:r>
              <a:rPr sz="1800" spc="-15" dirty="0">
                <a:latin typeface="Meiryo UI"/>
                <a:cs typeface="Meiryo UI"/>
              </a:rPr>
              <a:t>→タンパク質</a:t>
            </a:r>
            <a:r>
              <a:rPr sz="1400" spc="-10" dirty="0">
                <a:latin typeface="Meiryo UI"/>
                <a:cs typeface="Meiryo UI"/>
              </a:rPr>
              <a:t>(&gt;2000</a:t>
            </a:r>
            <a:r>
              <a:rPr sz="1400" spc="-20" dirty="0">
                <a:latin typeface="Meiryo UI"/>
                <a:cs typeface="Meiryo UI"/>
              </a:rPr>
              <a:t>残基)</a:t>
            </a:r>
            <a:r>
              <a:rPr sz="1800" spc="-10" dirty="0">
                <a:latin typeface="Meiryo UI"/>
                <a:cs typeface="Meiryo UI"/>
              </a:rPr>
              <a:t>-核酸</a:t>
            </a:r>
            <a:r>
              <a:rPr sz="1400" spc="-10" dirty="0">
                <a:latin typeface="Meiryo UI"/>
                <a:cs typeface="Meiryo UI"/>
              </a:rPr>
              <a:t>(100</a:t>
            </a:r>
            <a:r>
              <a:rPr sz="1400" spc="-35" dirty="0">
                <a:latin typeface="Meiryo UI"/>
                <a:cs typeface="Meiryo UI"/>
              </a:rPr>
              <a:t>ヌクレオチド)</a:t>
            </a:r>
            <a:r>
              <a:rPr sz="1800" spc="-30" dirty="0">
                <a:latin typeface="Meiryo UI"/>
                <a:cs typeface="Meiryo UI"/>
              </a:rPr>
              <a:t>複合体でよく生じる</a:t>
            </a:r>
            <a:endParaRPr sz="1800">
              <a:latin typeface="Meiryo UI"/>
              <a:cs typeface="Meiryo UI"/>
            </a:endParaRPr>
          </a:p>
        </p:txBody>
      </p:sp>
      <p:pic>
        <p:nvPicPr>
          <p:cNvPr id="9" name="object 9"/>
          <p:cNvPicPr/>
          <p:nvPr/>
        </p:nvPicPr>
        <p:blipFill>
          <a:blip r:embed="rId4" cstate="print"/>
          <a:stretch>
            <a:fillRect/>
          </a:stretch>
        </p:blipFill>
        <p:spPr>
          <a:xfrm>
            <a:off x="6325908" y="4581525"/>
            <a:ext cx="4818341" cy="1790700"/>
          </a:xfrm>
          <a:prstGeom prst="rect">
            <a:avLst/>
          </a:prstGeom>
        </p:spPr>
      </p:pic>
      <p:sp>
        <p:nvSpPr>
          <p:cNvPr id="10" name="object 10"/>
          <p:cNvSpPr txBox="1"/>
          <p:nvPr/>
        </p:nvSpPr>
        <p:spPr>
          <a:xfrm>
            <a:off x="7525384" y="6391275"/>
            <a:ext cx="229171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Meiryo UI"/>
                <a:cs typeface="Meiryo UI"/>
              </a:rPr>
              <a:t>AF2</a:t>
            </a:r>
            <a:r>
              <a:rPr sz="1800" spc="-35" dirty="0">
                <a:latin typeface="Meiryo UI"/>
                <a:cs typeface="Meiryo UI"/>
              </a:rPr>
              <a:t>ベースの蒸留で改善</a:t>
            </a:r>
            <a:endParaRPr sz="1800">
              <a:latin typeface="Meiryo UI"/>
              <a:cs typeface="Meiryo U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Model </a:t>
            </a:r>
            <a:r>
              <a:rPr spc="-10" dirty="0"/>
              <a:t>limitations</a:t>
            </a:r>
          </a:p>
        </p:txBody>
      </p:sp>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20</a:t>
            </a:r>
            <a:endParaRPr sz="1800">
              <a:latin typeface="游ゴシック"/>
              <a:cs typeface="游ゴシック"/>
            </a:endParaRPr>
          </a:p>
        </p:txBody>
      </p:sp>
      <p:sp>
        <p:nvSpPr>
          <p:cNvPr id="4" name="object 4"/>
          <p:cNvSpPr txBox="1"/>
          <p:nvPr/>
        </p:nvSpPr>
        <p:spPr>
          <a:xfrm>
            <a:off x="5311198" y="891540"/>
            <a:ext cx="5269230" cy="391795"/>
          </a:xfrm>
          <a:prstGeom prst="rect">
            <a:avLst/>
          </a:prstGeom>
        </p:spPr>
        <p:txBody>
          <a:bodyPr vert="horz" wrap="square" lIns="0" tIns="12700" rIns="0" bIns="0" rtlCol="0">
            <a:spAutoFit/>
          </a:bodyPr>
          <a:lstStyle/>
          <a:p>
            <a:pPr marL="12700">
              <a:lnSpc>
                <a:spcPct val="100000"/>
              </a:lnSpc>
              <a:spcBef>
                <a:spcPts val="100"/>
              </a:spcBef>
            </a:pPr>
            <a:r>
              <a:rPr sz="2400" spc="-40" dirty="0">
                <a:latin typeface="Meiryo UI"/>
                <a:cs typeface="Meiryo UI"/>
              </a:rPr>
              <a:t>動的状態をうまく扱えず、サンプリングで対処</a:t>
            </a:r>
            <a:endParaRPr sz="2400" dirty="0">
              <a:latin typeface="Meiryo UI"/>
              <a:cs typeface="Meiryo UI"/>
            </a:endParaRPr>
          </a:p>
        </p:txBody>
      </p:sp>
      <p:pic>
        <p:nvPicPr>
          <p:cNvPr id="5" name="object 5"/>
          <p:cNvPicPr/>
          <p:nvPr/>
        </p:nvPicPr>
        <p:blipFill>
          <a:blip r:embed="rId2" cstate="print"/>
          <a:stretch>
            <a:fillRect/>
          </a:stretch>
        </p:blipFill>
        <p:spPr>
          <a:xfrm>
            <a:off x="2289388" y="1571625"/>
            <a:ext cx="7976755" cy="3387425"/>
          </a:xfrm>
          <a:prstGeom prst="rect">
            <a:avLst/>
          </a:prstGeom>
        </p:spPr>
      </p:pic>
      <p:sp>
        <p:nvSpPr>
          <p:cNvPr id="6" name="object 6"/>
          <p:cNvSpPr txBox="1"/>
          <p:nvPr/>
        </p:nvSpPr>
        <p:spPr>
          <a:xfrm>
            <a:off x="4150359" y="5408295"/>
            <a:ext cx="4079875" cy="558165"/>
          </a:xfrm>
          <a:prstGeom prst="rect">
            <a:avLst/>
          </a:prstGeom>
        </p:spPr>
        <p:txBody>
          <a:bodyPr vert="horz" wrap="square" lIns="0" tIns="34925" rIns="0" bIns="0" rtlCol="0">
            <a:spAutoFit/>
          </a:bodyPr>
          <a:lstStyle/>
          <a:p>
            <a:pPr marL="798830" marR="5080" indent="-786765">
              <a:lnSpc>
                <a:spcPts val="2030"/>
              </a:lnSpc>
              <a:spcBef>
                <a:spcPts val="275"/>
              </a:spcBef>
            </a:pPr>
            <a:r>
              <a:rPr sz="1800" spc="-30" dirty="0">
                <a:latin typeface="Meiryo UI"/>
                <a:cs typeface="Meiryo UI"/>
              </a:rPr>
              <a:t>学習済みモデルを、異なる</a:t>
            </a:r>
            <a:r>
              <a:rPr sz="1800" spc="-10" dirty="0">
                <a:latin typeface="Meiryo UI"/>
                <a:cs typeface="Meiryo UI"/>
              </a:rPr>
              <a:t>seed</a:t>
            </a:r>
            <a:r>
              <a:rPr sz="1800" spc="-25" dirty="0">
                <a:latin typeface="Meiryo UI"/>
                <a:cs typeface="Meiryo UI"/>
              </a:rPr>
              <a:t>で動作させる</a:t>
            </a:r>
            <a:r>
              <a:rPr sz="1800" spc="-35" dirty="0">
                <a:latin typeface="Meiryo UI"/>
                <a:cs typeface="Meiryo UI"/>
              </a:rPr>
              <a:t>拡散モデルのサンプルとは別</a:t>
            </a:r>
            <a:endParaRPr sz="1800">
              <a:latin typeface="Meiryo UI"/>
              <a:cs typeface="Meiryo U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E54F5-C393-708E-7CB7-1AE78E877549}"/>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8DA2BBDA-B27E-EA6F-BE99-3C08E631B528}"/>
              </a:ext>
            </a:extLst>
          </p:cNvPr>
          <p:cNvPicPr>
            <a:picLocks noChangeAspect="1"/>
          </p:cNvPicPr>
          <p:nvPr/>
        </p:nvPicPr>
        <p:blipFill>
          <a:blip r:embed="rId2"/>
          <a:stretch>
            <a:fillRect/>
          </a:stretch>
        </p:blipFill>
        <p:spPr>
          <a:xfrm>
            <a:off x="893940" y="0"/>
            <a:ext cx="10404120" cy="6858000"/>
          </a:xfrm>
          <a:prstGeom prst="rect">
            <a:avLst/>
          </a:prstGeom>
        </p:spPr>
      </p:pic>
    </p:spTree>
    <p:extLst>
      <p:ext uri="{BB962C8B-B14F-4D97-AF65-F5344CB8AC3E}">
        <p14:creationId xmlns:p14="http://schemas.microsoft.com/office/powerpoint/2010/main" val="3951856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27F52-5594-90A5-A427-37167F9E3DA3}"/>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208FCC55-91B6-9763-29BC-17AAE605FA94}"/>
              </a:ext>
            </a:extLst>
          </p:cNvPr>
          <p:cNvPicPr>
            <a:picLocks noChangeAspect="1"/>
          </p:cNvPicPr>
          <p:nvPr/>
        </p:nvPicPr>
        <p:blipFill>
          <a:blip r:embed="rId2"/>
          <a:stretch>
            <a:fillRect/>
          </a:stretch>
        </p:blipFill>
        <p:spPr>
          <a:xfrm>
            <a:off x="618205" y="0"/>
            <a:ext cx="10955589" cy="6858000"/>
          </a:xfrm>
          <a:prstGeom prst="rect">
            <a:avLst/>
          </a:prstGeom>
        </p:spPr>
      </p:pic>
      <p:sp>
        <p:nvSpPr>
          <p:cNvPr id="4" name="テキスト ボックス 3">
            <a:extLst>
              <a:ext uri="{FF2B5EF4-FFF2-40B4-BE49-F238E27FC236}">
                <a16:creationId xmlns:a16="http://schemas.microsoft.com/office/drawing/2014/main" id="{EA415523-1BB0-2C09-7AB8-9243404B7514}"/>
              </a:ext>
            </a:extLst>
          </p:cNvPr>
          <p:cNvSpPr txBox="1"/>
          <p:nvPr/>
        </p:nvSpPr>
        <p:spPr>
          <a:xfrm>
            <a:off x="3769702" y="131857"/>
            <a:ext cx="6097464" cy="369332"/>
          </a:xfrm>
          <a:prstGeom prst="rect">
            <a:avLst/>
          </a:prstGeom>
          <a:noFill/>
        </p:spPr>
        <p:txBody>
          <a:bodyPr wrap="square">
            <a:spAutoFit/>
          </a:bodyPr>
          <a:lstStyle/>
          <a:p>
            <a:pPr algn="ctr"/>
            <a:r>
              <a:rPr lang="tr-TR" altLang="ja-JP" dirty="0"/>
              <a:t>. Geometric attention</a:t>
            </a:r>
            <a:endParaRPr lang="ja-JP" altLang="en-US" dirty="0"/>
          </a:p>
        </p:txBody>
      </p:sp>
    </p:spTree>
    <p:extLst>
      <p:ext uri="{BB962C8B-B14F-4D97-AF65-F5344CB8AC3E}">
        <p14:creationId xmlns:p14="http://schemas.microsoft.com/office/powerpoint/2010/main" val="2692952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341A2-AD99-F867-CC51-89FF64B25D6F}"/>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78C109A1-DD9B-6A88-ED78-9CC1FE781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633" y="486560"/>
            <a:ext cx="7152526" cy="6371439"/>
          </a:xfrm>
          <a:prstGeom prst="rect">
            <a:avLst/>
          </a:prstGeom>
        </p:spPr>
      </p:pic>
      <p:sp>
        <p:nvSpPr>
          <p:cNvPr id="2" name="正方形/長方形 1">
            <a:extLst>
              <a:ext uri="{FF2B5EF4-FFF2-40B4-BE49-F238E27FC236}">
                <a16:creationId xmlns:a16="http://schemas.microsoft.com/office/drawing/2014/main" id="{C56E74AF-B67A-EA45-9E01-E5C48D54F62E}"/>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err="1">
                <a:latin typeface="BIZ UDPゴシック" panose="020B0400000000000000" pitchFamily="50" charset="-128"/>
                <a:ea typeface="BIZ UDPゴシック" panose="020B0400000000000000" pitchFamily="50" charset="-128"/>
                <a:cs typeface="Shrikhand" panose="02000000000000000000" pitchFamily="2" charset="0"/>
              </a:rPr>
              <a:t>AlphaProteo</a:t>
            </a:r>
            <a:r>
              <a:rPr kumimoji="1" lang="ja-JP" altLang="en-US" sz="2800" b="1" dirty="0">
                <a:latin typeface="BIZ UDPゴシック" panose="020B0400000000000000" pitchFamily="50" charset="-128"/>
                <a:ea typeface="BIZ UDPゴシック" panose="020B0400000000000000" pitchFamily="50" charset="-128"/>
                <a:cs typeface="Shrikhand" panose="02000000000000000000" pitchFamily="2" charset="0"/>
              </a:rPr>
              <a:t>でバインダータンパク質を設計</a:t>
            </a:r>
          </a:p>
        </p:txBody>
      </p:sp>
    </p:spTree>
    <p:extLst>
      <p:ext uri="{BB962C8B-B14F-4D97-AF65-F5344CB8AC3E}">
        <p14:creationId xmlns:p14="http://schemas.microsoft.com/office/powerpoint/2010/main" val="83777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F6BB8-1B63-2454-876D-3966B6F4C263}"/>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A81438E8-8170-AA0E-1000-0D1B2CAB7547}"/>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b="1" dirty="0">
                <a:latin typeface="BIZ UDPゴシック" panose="020B0400000000000000" pitchFamily="50" charset="-128"/>
                <a:ea typeface="BIZ UDPゴシック" panose="020B0400000000000000" pitchFamily="50" charset="-128"/>
                <a:cs typeface="Shrikhand" panose="02000000000000000000" pitchFamily="2" charset="0"/>
              </a:rPr>
              <a:t>SARS‐Cov-2</a:t>
            </a:r>
            <a:r>
              <a:rPr lang="ja-JP" altLang="en-US" sz="2800" b="1" dirty="0">
                <a:latin typeface="BIZ UDPゴシック" panose="020B0400000000000000" pitchFamily="50" charset="-128"/>
                <a:ea typeface="BIZ UDPゴシック" panose="020B0400000000000000" pitchFamily="50" charset="-128"/>
                <a:cs typeface="Shrikhand" panose="02000000000000000000" pitchFamily="2" charset="0"/>
              </a:rPr>
              <a:t>のスパイクタンパク質</a:t>
            </a:r>
            <a:r>
              <a:rPr lang="en-US" altLang="ja-JP" sz="2800" b="1" dirty="0">
                <a:latin typeface="BIZ UDPゴシック" panose="020B0400000000000000" pitchFamily="50" charset="-128"/>
                <a:ea typeface="BIZ UDPゴシック" panose="020B0400000000000000" pitchFamily="50" charset="-128"/>
                <a:cs typeface="Shrikhand" panose="02000000000000000000" pitchFamily="2" charset="0"/>
              </a:rPr>
              <a:t>RBD</a:t>
            </a:r>
            <a:r>
              <a:rPr lang="ja-JP" altLang="en-US" sz="2800" b="1" dirty="0">
                <a:latin typeface="BIZ UDPゴシック" panose="020B0400000000000000" pitchFamily="50" charset="-128"/>
                <a:ea typeface="BIZ UDPゴシック" panose="020B0400000000000000" pitchFamily="50" charset="-128"/>
                <a:cs typeface="Shrikhand" panose="02000000000000000000" pitchFamily="2" charset="0"/>
              </a:rPr>
              <a:t>に接着するバインダーの開発</a:t>
            </a:r>
            <a:endParaRPr kumimoji="1" lang="ja-JP" altLang="en-US" sz="2800" b="1" dirty="0">
              <a:latin typeface="BIZ UDPゴシック" panose="020B0400000000000000" pitchFamily="50" charset="-128"/>
              <a:ea typeface="BIZ UDPゴシック" panose="020B0400000000000000" pitchFamily="50" charset="-128"/>
              <a:cs typeface="Shrikhand" panose="02000000000000000000" pitchFamily="2" charset="0"/>
            </a:endParaRPr>
          </a:p>
        </p:txBody>
      </p:sp>
      <p:pic>
        <p:nvPicPr>
          <p:cNvPr id="5" name="図 4">
            <a:extLst>
              <a:ext uri="{FF2B5EF4-FFF2-40B4-BE49-F238E27FC236}">
                <a16:creationId xmlns:a16="http://schemas.microsoft.com/office/drawing/2014/main" id="{44A4F47B-72D2-D472-96C3-7B204A532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1790"/>
            <a:ext cx="12192000" cy="3834420"/>
          </a:xfrm>
          <a:prstGeom prst="rect">
            <a:avLst/>
          </a:prstGeom>
        </p:spPr>
      </p:pic>
    </p:spTree>
    <p:extLst>
      <p:ext uri="{BB962C8B-B14F-4D97-AF65-F5344CB8AC3E}">
        <p14:creationId xmlns:p14="http://schemas.microsoft.com/office/powerpoint/2010/main" val="3714368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8DC29-3AE1-E006-9A88-EB8C1F335F7E}"/>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3FB1D568-D680-7FB5-68E4-7876AA2F8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79" y="518837"/>
            <a:ext cx="9588842" cy="6339163"/>
          </a:xfrm>
          <a:prstGeom prst="rect">
            <a:avLst/>
          </a:prstGeom>
        </p:spPr>
      </p:pic>
      <p:sp>
        <p:nvSpPr>
          <p:cNvPr id="2" name="正方形/長方形 1">
            <a:extLst>
              <a:ext uri="{FF2B5EF4-FFF2-40B4-BE49-F238E27FC236}">
                <a16:creationId xmlns:a16="http://schemas.microsoft.com/office/drawing/2014/main" id="{B51F12A5-7E22-26B3-B31F-3E53C4896F46}"/>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BIZ UDPゴシック" panose="020B0400000000000000" pitchFamily="50" charset="-128"/>
                <a:ea typeface="BIZ UDPゴシック" panose="020B0400000000000000" pitchFamily="50" charset="-128"/>
                <a:cs typeface="Shrikhand" panose="02000000000000000000" pitchFamily="2" charset="0"/>
              </a:rPr>
              <a:t>バインダー設計のパイプライン概要</a:t>
            </a:r>
          </a:p>
        </p:txBody>
      </p:sp>
      <p:sp>
        <p:nvSpPr>
          <p:cNvPr id="6" name="テキスト ボックス 5">
            <a:extLst>
              <a:ext uri="{FF2B5EF4-FFF2-40B4-BE49-F238E27FC236}">
                <a16:creationId xmlns:a16="http://schemas.microsoft.com/office/drawing/2014/main" id="{1E06D259-D735-DC89-83A8-9629366A0EAF}"/>
              </a:ext>
            </a:extLst>
          </p:cNvPr>
          <p:cNvSpPr txBox="1"/>
          <p:nvPr/>
        </p:nvSpPr>
        <p:spPr>
          <a:xfrm rot="16200000">
            <a:off x="-3049244" y="3450556"/>
            <a:ext cx="6467820" cy="369332"/>
          </a:xfrm>
          <a:prstGeom prst="rect">
            <a:avLst/>
          </a:prstGeom>
          <a:noFill/>
        </p:spPr>
        <p:txBody>
          <a:bodyPr wrap="square">
            <a:spAutoFit/>
          </a:bodyPr>
          <a:lstStyle/>
          <a:p>
            <a:pPr algn="l">
              <a:spcAft>
                <a:spcPts val="1200"/>
              </a:spcAft>
            </a:pPr>
            <a:r>
              <a:rPr lang="en-US" altLang="ja-JP" b="1" i="0" dirty="0">
                <a:solidFill>
                  <a:srgbClr val="222222"/>
                </a:solidFill>
                <a:effectLst/>
                <a:latin typeface="Harding"/>
              </a:rPr>
              <a:t>Design of protein-binding proteins from the target structure alone</a:t>
            </a:r>
          </a:p>
        </p:txBody>
      </p:sp>
      <p:sp>
        <p:nvSpPr>
          <p:cNvPr id="8" name="テキスト ボックス 7">
            <a:extLst>
              <a:ext uri="{FF2B5EF4-FFF2-40B4-BE49-F238E27FC236}">
                <a16:creationId xmlns:a16="http://schemas.microsoft.com/office/drawing/2014/main" id="{7F59B270-8994-FE5B-9968-480BABBEA35C}"/>
              </a:ext>
            </a:extLst>
          </p:cNvPr>
          <p:cNvSpPr txBox="1"/>
          <p:nvPr/>
        </p:nvSpPr>
        <p:spPr>
          <a:xfrm rot="16200000">
            <a:off x="9595810" y="3262152"/>
            <a:ext cx="4862606" cy="307777"/>
          </a:xfrm>
          <a:prstGeom prst="rect">
            <a:avLst/>
          </a:prstGeom>
          <a:noFill/>
        </p:spPr>
        <p:txBody>
          <a:bodyPr wrap="square">
            <a:spAutoFit/>
          </a:bodyPr>
          <a:lstStyle/>
          <a:p>
            <a:r>
              <a:rPr lang="tr-TR" altLang="ja-JP" sz="14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https://www.nature.com/articles/s41586-022-04654-9</a:t>
            </a:r>
            <a:endParaRPr lang="ja-JP" altLang="en-US" sz="1400" dirty="0">
              <a:solidFill>
                <a:srgbClr val="C00000"/>
              </a:solidFill>
              <a:latin typeface="ADLaM Display" panose="02010000000000000000" pitchFamily="2" charset="0"/>
              <a:cs typeface="ADLaM Display" panose="02010000000000000000" pitchFamily="2" charset="0"/>
            </a:endParaRPr>
          </a:p>
        </p:txBody>
      </p:sp>
      <p:pic>
        <p:nvPicPr>
          <p:cNvPr id="10" name="図 9">
            <a:extLst>
              <a:ext uri="{FF2B5EF4-FFF2-40B4-BE49-F238E27FC236}">
                <a16:creationId xmlns:a16="http://schemas.microsoft.com/office/drawing/2014/main" id="{8526C78A-A2EE-C380-8898-9D24653D08BF}"/>
              </a:ext>
            </a:extLst>
          </p:cNvPr>
          <p:cNvPicPr>
            <a:picLocks noChangeAspect="1"/>
          </p:cNvPicPr>
          <p:nvPr/>
        </p:nvPicPr>
        <p:blipFill>
          <a:blip r:embed="rId3"/>
          <a:stretch>
            <a:fillRect/>
          </a:stretch>
        </p:blipFill>
        <p:spPr>
          <a:xfrm>
            <a:off x="11074644" y="5740644"/>
            <a:ext cx="1117356" cy="1117356"/>
          </a:xfrm>
          <a:prstGeom prst="rect">
            <a:avLst/>
          </a:prstGeom>
        </p:spPr>
      </p:pic>
    </p:spTree>
    <p:extLst>
      <p:ext uri="{BB962C8B-B14F-4D97-AF65-F5344CB8AC3E}">
        <p14:creationId xmlns:p14="http://schemas.microsoft.com/office/powerpoint/2010/main" val="3576119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BAFD-53F2-24CF-A3C6-58101DF844AB}"/>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1AF07AE3-1BF2-18B9-3CD9-EB72C303C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0724"/>
            <a:ext cx="12192000" cy="5251220"/>
          </a:xfrm>
          <a:prstGeom prst="rect">
            <a:avLst/>
          </a:prstGeom>
        </p:spPr>
      </p:pic>
      <p:pic>
        <p:nvPicPr>
          <p:cNvPr id="7" name="図 6">
            <a:extLst>
              <a:ext uri="{FF2B5EF4-FFF2-40B4-BE49-F238E27FC236}">
                <a16:creationId xmlns:a16="http://schemas.microsoft.com/office/drawing/2014/main" id="{F6BA90F1-5071-45C9-71A3-2EDFE6DC06BB}"/>
              </a:ext>
            </a:extLst>
          </p:cNvPr>
          <p:cNvPicPr>
            <a:picLocks noChangeAspect="1"/>
          </p:cNvPicPr>
          <p:nvPr/>
        </p:nvPicPr>
        <p:blipFill>
          <a:blip r:embed="rId3"/>
          <a:stretch>
            <a:fillRect/>
          </a:stretch>
        </p:blipFill>
        <p:spPr>
          <a:xfrm>
            <a:off x="11098635" y="5764635"/>
            <a:ext cx="1093365" cy="1093365"/>
          </a:xfrm>
          <a:prstGeom prst="rect">
            <a:avLst/>
          </a:prstGeom>
        </p:spPr>
      </p:pic>
      <p:sp>
        <p:nvSpPr>
          <p:cNvPr id="9" name="テキスト ボックス 8">
            <a:extLst>
              <a:ext uri="{FF2B5EF4-FFF2-40B4-BE49-F238E27FC236}">
                <a16:creationId xmlns:a16="http://schemas.microsoft.com/office/drawing/2014/main" id="{D3CE99E5-5F5D-EE51-C2C4-9FAB386A088E}"/>
              </a:ext>
            </a:extLst>
          </p:cNvPr>
          <p:cNvSpPr txBox="1"/>
          <p:nvPr/>
        </p:nvSpPr>
        <p:spPr>
          <a:xfrm>
            <a:off x="8388" y="6550223"/>
            <a:ext cx="11294379" cy="307777"/>
          </a:xfrm>
          <a:prstGeom prst="rect">
            <a:avLst/>
          </a:prstGeom>
          <a:noFill/>
        </p:spPr>
        <p:txBody>
          <a:bodyPr wrap="square">
            <a:spAutoFit/>
          </a:bodyPr>
          <a:lstStyle/>
          <a:p>
            <a:r>
              <a:rPr lang="tr-TR" altLang="ja-JP" sz="1400" dirty="0">
                <a:solidFill>
                  <a:srgbClr val="C00000"/>
                </a:solidFill>
                <a:latin typeface="Shrikhand" panose="02000000000000000000" pitchFamily="2" charset="0"/>
                <a:cs typeface="Shrikhand" panose="02000000000000000000" pitchFamily="2" charset="0"/>
              </a:rPr>
              <a:t>https://deepmind.google/discover/blog/alphaproteo-generates-novel-proteins-for-biology-and-health-research/</a:t>
            </a:r>
            <a:endParaRPr lang="ja-JP" altLang="en-US" sz="1400" dirty="0">
              <a:solidFill>
                <a:srgbClr val="C00000"/>
              </a:solidFill>
              <a:latin typeface="Shrikhand" panose="02000000000000000000" pitchFamily="2" charset="0"/>
              <a:cs typeface="Shrikhand" panose="02000000000000000000" pitchFamily="2" charset="0"/>
            </a:endParaRPr>
          </a:p>
        </p:txBody>
      </p:sp>
      <p:sp>
        <p:nvSpPr>
          <p:cNvPr id="11" name="テキスト ボックス 10">
            <a:extLst>
              <a:ext uri="{FF2B5EF4-FFF2-40B4-BE49-F238E27FC236}">
                <a16:creationId xmlns:a16="http://schemas.microsoft.com/office/drawing/2014/main" id="{C0D440BC-CA61-37A3-6E14-A356E5A529FA}"/>
              </a:ext>
            </a:extLst>
          </p:cNvPr>
          <p:cNvSpPr txBox="1"/>
          <p:nvPr/>
        </p:nvSpPr>
        <p:spPr>
          <a:xfrm>
            <a:off x="0" y="5719226"/>
            <a:ext cx="11165747" cy="830997"/>
          </a:xfrm>
          <a:prstGeom prst="rect">
            <a:avLst/>
          </a:prstGeom>
          <a:noFill/>
        </p:spPr>
        <p:txBody>
          <a:bodyPr wrap="square">
            <a:spAutoFit/>
          </a:bodyPr>
          <a:lstStyle/>
          <a:p>
            <a:r>
              <a:rPr lang="ja-JP" altLang="en-US" sz="1600" b="0" i="0" dirty="0">
                <a:effectLst/>
                <a:latin typeface="BIZ UDPゴシック" panose="020B0400000000000000" pitchFamily="50" charset="-128"/>
                <a:ea typeface="BIZ UDPゴシック" panose="020B0400000000000000" pitchFamily="50" charset="-128"/>
              </a:rPr>
              <a:t>標的タンパク質（バインダー）と相互作用する予測タンパク質結合構造の図。</a:t>
            </a:r>
            <a:endParaRPr lang="en-US" altLang="ja-JP" sz="1600" b="0" i="0" dirty="0">
              <a:effectLst/>
              <a:latin typeface="BIZ UDPゴシック" panose="020B0400000000000000" pitchFamily="50" charset="-128"/>
              <a:ea typeface="BIZ UDPゴシック" panose="020B0400000000000000" pitchFamily="50" charset="-128"/>
            </a:endParaRPr>
          </a:p>
          <a:p>
            <a:r>
              <a:rPr lang="ja-JP" altLang="en-US" sz="1600" b="0" i="0" dirty="0">
                <a:effectLst/>
                <a:latin typeface="BIZ UDPゴシック" panose="020B0400000000000000" pitchFamily="50" charset="-128"/>
                <a:ea typeface="BIZ UDPゴシック" panose="020B0400000000000000" pitchFamily="50" charset="-128"/>
              </a:rPr>
              <a:t>青色が</a:t>
            </a:r>
            <a:r>
              <a:rPr lang="en-US" altLang="ja-JP" sz="1600" b="0" i="0" dirty="0" err="1">
                <a:effectLst/>
                <a:latin typeface="BIZ UDPゴシック" panose="020B0400000000000000" pitchFamily="50" charset="-128"/>
                <a:ea typeface="BIZ UDPゴシック" panose="020B0400000000000000" pitchFamily="50" charset="-128"/>
              </a:rPr>
              <a:t>AlphaProteo</a:t>
            </a:r>
            <a:r>
              <a:rPr lang="ja-JP" altLang="en-US" sz="1600" b="0" i="0" dirty="0">
                <a:effectLst/>
                <a:latin typeface="BIZ UDPゴシック" panose="020B0400000000000000" pitchFamily="50" charset="-128"/>
                <a:ea typeface="BIZ UDPゴシック" panose="020B0400000000000000" pitchFamily="50" charset="-128"/>
              </a:rPr>
              <a:t>によって生成された予測されたタンパク質バインダー構造で、ターゲットタンパク質に結合するように設計されている。黄色で示されているのは標的タンパク質。特に</a:t>
            </a:r>
            <a:r>
              <a:rPr lang="en-US" altLang="ja-JP" sz="1600" b="0" i="0" dirty="0">
                <a:effectLst/>
                <a:latin typeface="BIZ UDPゴシック" panose="020B0400000000000000" pitchFamily="50" charset="-128"/>
                <a:ea typeface="BIZ UDPゴシック" panose="020B0400000000000000" pitchFamily="50" charset="-128"/>
              </a:rPr>
              <a:t>SARS-CoV-2</a:t>
            </a:r>
            <a:r>
              <a:rPr lang="ja-JP" altLang="en-US" sz="1600" b="0" i="0" dirty="0">
                <a:effectLst/>
                <a:latin typeface="BIZ UDPゴシック" panose="020B0400000000000000" pitchFamily="50" charset="-128"/>
                <a:ea typeface="BIZ UDPゴシック" panose="020B0400000000000000" pitchFamily="50" charset="-128"/>
              </a:rPr>
              <a:t>スパイク受容体結合ドメインです</a:t>
            </a:r>
            <a:endParaRPr lang="ja-JP" altLang="en-US" sz="1600" dirty="0">
              <a:latin typeface="BIZ UDPゴシック" panose="020B0400000000000000" pitchFamily="50" charset="-128"/>
              <a:ea typeface="BIZ UDPゴシック" panose="020B0400000000000000" pitchFamily="50" charset="-128"/>
            </a:endParaRPr>
          </a:p>
        </p:txBody>
      </p:sp>
      <p:pic>
        <p:nvPicPr>
          <p:cNvPr id="1026" name="Picture 2" descr="ここに黄色で示されている標的タンパク質は、COVID-19感染に関与しているSARS-CoV-2ウイルスのスパイクタンパク質です。">
            <a:extLst>
              <a:ext uri="{FF2B5EF4-FFF2-40B4-BE49-F238E27FC236}">
                <a16:creationId xmlns:a16="http://schemas.microsoft.com/office/drawing/2014/main" id="{58AD1DF7-D283-3B72-34B5-C0DEF786C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307" y="1968161"/>
            <a:ext cx="6643382" cy="373690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AE452D37-B736-1F6F-0CAE-6E42781B3F2B}"/>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DeepMind</a:t>
            </a:r>
            <a:r>
              <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a:t>
            </a:r>
            <a:r>
              <a:rPr kumimoji="1" lang="en-US" altLang="ja-JP" sz="2800" dirty="0" err="1">
                <a:latin typeface="Amasis MT Pro Black" panose="02040A04050005020304" pitchFamily="18" charset="0"/>
                <a:cs typeface="Shrikhand" panose="02000000000000000000" pitchFamily="2" charset="0"/>
              </a:rPr>
              <a:t>AlphaProteo</a:t>
            </a:r>
            <a:endParaRPr kumimoji="1" lang="ja-JP" altLang="en-US" sz="2800" dirty="0">
              <a:latin typeface="Amasis MT Pro Black" panose="02040A04050005020304" pitchFamily="18" charset="0"/>
              <a:cs typeface="Shrikhand" panose="02000000000000000000" pitchFamily="2" charset="0"/>
            </a:endParaRPr>
          </a:p>
        </p:txBody>
      </p:sp>
    </p:spTree>
    <p:extLst>
      <p:ext uri="{BB962C8B-B14F-4D97-AF65-F5344CB8AC3E}">
        <p14:creationId xmlns:p14="http://schemas.microsoft.com/office/powerpoint/2010/main" val="2009391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1840C-0533-BD68-DFBF-D5BF78DE38AE}"/>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B92D60A9-5EA1-0908-2D5F-A5918715F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779" y="0"/>
            <a:ext cx="8638442" cy="6858000"/>
          </a:xfrm>
          <a:prstGeom prst="rect">
            <a:avLst/>
          </a:prstGeom>
        </p:spPr>
      </p:pic>
      <p:pic>
        <p:nvPicPr>
          <p:cNvPr id="6" name="図 5">
            <a:extLst>
              <a:ext uri="{FF2B5EF4-FFF2-40B4-BE49-F238E27FC236}">
                <a16:creationId xmlns:a16="http://schemas.microsoft.com/office/drawing/2014/main" id="{D9BABA1C-04D7-2F84-FE03-E38494B7D07B}"/>
              </a:ext>
            </a:extLst>
          </p:cNvPr>
          <p:cNvPicPr>
            <a:picLocks noChangeAspect="1"/>
          </p:cNvPicPr>
          <p:nvPr/>
        </p:nvPicPr>
        <p:blipFill>
          <a:blip r:embed="rId3"/>
          <a:stretch>
            <a:fillRect/>
          </a:stretch>
        </p:blipFill>
        <p:spPr>
          <a:xfrm>
            <a:off x="10586907" y="5252907"/>
            <a:ext cx="1605094" cy="1605094"/>
          </a:xfrm>
          <a:prstGeom prst="rect">
            <a:avLst/>
          </a:prstGeom>
        </p:spPr>
      </p:pic>
      <p:sp>
        <p:nvSpPr>
          <p:cNvPr id="12" name="テキスト ボックス 11">
            <a:extLst>
              <a:ext uri="{FF2B5EF4-FFF2-40B4-BE49-F238E27FC236}">
                <a16:creationId xmlns:a16="http://schemas.microsoft.com/office/drawing/2014/main" id="{E1CE96B9-A233-8DEA-8451-EBA6557C6EC6}"/>
              </a:ext>
            </a:extLst>
          </p:cNvPr>
          <p:cNvSpPr txBox="1"/>
          <p:nvPr/>
        </p:nvSpPr>
        <p:spPr>
          <a:xfrm rot="16200000">
            <a:off x="9884328" y="3162542"/>
            <a:ext cx="4066564" cy="369332"/>
          </a:xfrm>
          <a:prstGeom prst="rect">
            <a:avLst/>
          </a:prstGeom>
          <a:noFill/>
        </p:spPr>
        <p:txBody>
          <a:bodyPr wrap="square">
            <a:spAutoFit/>
          </a:bodyPr>
          <a:lstStyle/>
          <a:p>
            <a:r>
              <a:rPr lang="tr-TR" altLang="ja-JP"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https://arxiv.org/pdf/2409.08022</a:t>
            </a:r>
            <a:endParaRPr lang="ja-JP" altLang="en-US" dirty="0">
              <a:solidFill>
                <a:srgbClr val="C00000"/>
              </a:solidFill>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80701957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1580</TotalTime>
  <Words>1930</Words>
  <Application>Microsoft Office PowerPoint</Application>
  <PresentationFormat>ワイド画面</PresentationFormat>
  <Paragraphs>282</Paragraphs>
  <Slides>49</Slides>
  <Notes>3</Notes>
  <HiddenSlides>0</HiddenSlides>
  <MMClips>0</MMClips>
  <ScaleCrop>false</ScaleCrop>
  <HeadingPairs>
    <vt:vector size="6" baseType="variant">
      <vt:variant>
        <vt:lpstr>使用されているフォント</vt:lpstr>
      </vt:variant>
      <vt:variant>
        <vt:i4>23</vt:i4>
      </vt:variant>
      <vt:variant>
        <vt:lpstr>テーマ</vt:lpstr>
      </vt:variant>
      <vt:variant>
        <vt:i4>1</vt:i4>
      </vt:variant>
      <vt:variant>
        <vt:lpstr>スライド タイトル</vt:lpstr>
      </vt:variant>
      <vt:variant>
        <vt:i4>49</vt:i4>
      </vt:variant>
    </vt:vector>
  </HeadingPairs>
  <TitlesOfParts>
    <vt:vector size="73" baseType="lpstr">
      <vt:lpstr>BIZ UDPゴシック</vt:lpstr>
      <vt:lpstr>BIZ UDP明朝 Medium</vt:lpstr>
      <vt:lpstr>BIZ UDゴシック</vt:lpstr>
      <vt:lpstr>Harding</vt:lpstr>
      <vt:lpstr>HGP創英角ﾎﾟｯﾌﾟ体</vt:lpstr>
      <vt:lpstr>Meiryo UI</vt:lpstr>
      <vt:lpstr>ＭＳ Ｐゴシック</vt:lpstr>
      <vt:lpstr>SimSun</vt:lpstr>
      <vt:lpstr>UD デジタル 教科書体 NK-B</vt:lpstr>
      <vt:lpstr>游ゴシック</vt:lpstr>
      <vt:lpstr>游ゴシック Light</vt:lpstr>
      <vt:lpstr>ADLaM Display</vt:lpstr>
      <vt:lpstr>Amasis MT Pro Black</vt:lpstr>
      <vt:lpstr>Arial</vt:lpstr>
      <vt:lpstr>Berlin Sans FB Demi</vt:lpstr>
      <vt:lpstr>Calibri</vt:lpstr>
      <vt:lpstr>Calibri Light</vt:lpstr>
      <vt:lpstr>Lucida Fax</vt:lpstr>
      <vt:lpstr>PT Serif</vt:lpstr>
      <vt:lpstr>Segoe UI Black</vt:lpstr>
      <vt:lpstr>Segoe UI Symbol</vt:lpstr>
      <vt:lpstr>Shrikhand</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結晶化に向けたコンストラクト作成にも⼤いに役に⽴つ</vt:lpstr>
      <vt:lpstr>PowerPoint プレゼンテーション</vt:lpstr>
      <vt:lpstr>PowerPoint プレゼンテーション</vt:lpstr>
      <vt:lpstr>PowerPoint プレゼンテーション</vt:lpstr>
      <vt:lpstr>ドメインが⼤きく動く場合 (糖キナーゼその1)</vt:lpstr>
      <vt:lpstr>タンパク質-タンパク質相互作⽤の予測</vt:lpstr>
      <vt:lpstr>⼆量体を正しく予測できない例</vt:lpstr>
      <vt:lpstr>AF2をオリゴマー予測に使⽤する</vt:lpstr>
      <vt:lpstr>“なんたらフォールド”の登場</vt:lpstr>
      <vt:lpstr>PowerPoint プレゼンテーション</vt:lpstr>
      <vt:lpstr>クライオ電顕構造解析への応⽤ AR9 nvRNAP proteins</vt:lpstr>
      <vt:lpstr>ただし予測構造は電顕構造と違うところもある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Model limitations</vt:lpstr>
      <vt:lpstr>Model limitations</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Abe,YutakaTKZIM</dc:creator>
  <cp:lastModifiedBy>裕 阿部</cp:lastModifiedBy>
  <cp:revision>26</cp:revision>
  <dcterms:created xsi:type="dcterms:W3CDTF">2024-12-06T11:48:37Z</dcterms:created>
  <dcterms:modified xsi:type="dcterms:W3CDTF">2024-12-17T01:42:53Z</dcterms:modified>
</cp:coreProperties>
</file>